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7" r:id="rId3"/>
    <p:sldId id="265" r:id="rId4"/>
    <p:sldId id="260" r:id="rId5"/>
    <p:sldId id="261" r:id="rId6"/>
    <p:sldId id="262" r:id="rId7"/>
    <p:sldId id="263" r:id="rId8"/>
    <p:sldId id="264" r:id="rId9"/>
    <p:sldId id="258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89" r:id="rId37"/>
    <p:sldId id="293" r:id="rId38"/>
    <p:sldId id="295" r:id="rId39"/>
    <p:sldId id="296" r:id="rId40"/>
    <p:sldId id="297" r:id="rId41"/>
    <p:sldId id="294" r:id="rId42"/>
    <p:sldId id="298" r:id="rId43"/>
    <p:sldId id="29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0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1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1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0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wmf"/><Relationship Id="rId2" Type="http://schemas.openxmlformats.org/officeDocument/2006/relationships/image" Target="../media/image44.jpeg"/><Relationship Id="rId1" Type="http://schemas.openxmlformats.org/officeDocument/2006/relationships/image" Target="../media/image43.wmf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5.xml"/><Relationship Id="rId7" Type="http://schemas.openxmlformats.org/officeDocument/2006/relationships/image" Target="../media/image10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ontrol" Target="../activeX/activeX8.xml"/><Relationship Id="rId7" Type="http://schemas.openxmlformats.org/officeDocument/2006/relationships/slideLayout" Target="../slideLayouts/slideLayout2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5" Type="http://schemas.openxmlformats.org/officeDocument/2006/relationships/control" Target="../activeX/activeX10.xml"/><Relationship Id="rId4" Type="http://schemas.openxmlformats.org/officeDocument/2006/relationships/control" Target="../activeX/activeX9.xml"/><Relationship Id="rId9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3.xml"/><Relationship Id="rId7" Type="http://schemas.openxmlformats.org/officeDocument/2006/relationships/image" Target="../media/image10.wmf"/><Relationship Id="rId2" Type="http://schemas.openxmlformats.org/officeDocument/2006/relationships/control" Target="../activeX/activeX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wmf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control" Target="../activeX/activeX17.xml"/><Relationship Id="rId7" Type="http://schemas.openxmlformats.org/officeDocument/2006/relationships/image" Target="../media/image37.png"/><Relationship Id="rId2" Type="http://schemas.openxmlformats.org/officeDocument/2006/relationships/control" Target="../activeX/activeX16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19.xml"/><Relationship Id="rId4" Type="http://schemas.openxmlformats.org/officeDocument/2006/relationships/control" Target="../activeX/activeX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1.xml"/><Relationship Id="rId7" Type="http://schemas.openxmlformats.org/officeDocument/2006/relationships/image" Target="../media/image10.wmf"/><Relationship Id="rId2" Type="http://schemas.openxmlformats.org/officeDocument/2006/relationships/control" Target="../activeX/activeX20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23.xml"/><Relationship Id="rId4" Type="http://schemas.openxmlformats.org/officeDocument/2006/relationships/control" Target="../activeX/activeX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7" Type="http://schemas.openxmlformats.org/officeDocument/2006/relationships/image" Target="../media/image1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067" y="570240"/>
            <a:ext cx="9601196" cy="22635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ВИКТОРИНА  ПО  ТЕМЕ  «БОЖЕСТВЕННАЯ  ЛИТУРГИЯ»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043" y="2833815"/>
            <a:ext cx="4631060" cy="35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41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ru-RU" sz="2800" b="1" dirty="0" smtClean="0"/>
              <a:t>5. Кто</a:t>
            </a:r>
            <a:r>
              <a:rPr lang="ru-RU" sz="2800" b="1" dirty="0"/>
              <a:t>, согласно древней традиции, был автором </a:t>
            </a:r>
            <a:r>
              <a:rPr lang="ru-RU" sz="2800" b="1" dirty="0" err="1"/>
              <a:t>чинопоследования</a:t>
            </a:r>
            <a:r>
              <a:rPr lang="ru-RU" sz="2800" b="1" dirty="0"/>
              <a:t> (то есть текста) первой христианской Литургии?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 – 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св. Иоанн Златоуст</a:t>
            </a:r>
            <a:b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dirty="0" smtClean="0"/>
          </a:p>
          <a:p>
            <a:r>
              <a:rPr lang="ru-RU" dirty="0" smtClean="0"/>
              <a:t>Б  - 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ап. Иоанн Богослов</a:t>
            </a:r>
            <a:b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dirty="0" smtClean="0"/>
          </a:p>
          <a:p>
            <a:r>
              <a:rPr lang="ru-RU" dirty="0" smtClean="0"/>
              <a:t>В  -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св. Василий Великий</a:t>
            </a:r>
            <a:b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ru-RU" dirty="0" smtClean="0"/>
          </a:p>
          <a:p>
            <a:r>
              <a:rPr lang="ru-RU" dirty="0" smtClean="0"/>
              <a:t>Г  - 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св. Григорий </a:t>
            </a:r>
            <a:r>
              <a:rPr lang="ru-RU" alt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Двоеслов</a:t>
            </a:r>
            <a:endParaRPr lang="ru-RU" dirty="0" smtClean="0"/>
          </a:p>
          <a:p>
            <a:r>
              <a:rPr lang="ru-RU" dirty="0" smtClean="0"/>
              <a:t>Д  - 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ап. Иаков 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812" y="2487826"/>
            <a:ext cx="3424416" cy="37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66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800" dirty="0"/>
              <a:t>ПРАВИЛЬНЫЙ ОТВЕТ: Д  - </a:t>
            </a:r>
            <a:r>
              <a:rPr lang="ru-RU" altLang="ru-RU" sz="2800" dirty="0"/>
              <a:t>ап. </a:t>
            </a:r>
            <a:r>
              <a:rPr lang="ru-RU" altLang="ru-RU" sz="2800" dirty="0" smtClean="0"/>
              <a:t>Иаков</a:t>
            </a:r>
            <a:r>
              <a:rPr lang="ru-RU" sz="2800" dirty="0"/>
              <a:t> </a:t>
            </a:r>
            <a:r>
              <a:rPr lang="ru-RU" sz="2800" i="1" dirty="0"/>
              <a:t>апостол, сын Алфеев брат </a:t>
            </a:r>
            <a:r>
              <a:rPr lang="ru-RU" sz="2800" dirty="0"/>
              <a:t>Господень</a:t>
            </a:r>
            <a:r>
              <a:rPr lang="ru-RU" altLang="ru-RU" sz="2800" dirty="0" smtClean="0"/>
              <a:t>.  </a:t>
            </a:r>
            <a:r>
              <a:rPr lang="ru-RU" altLang="ru-RU" sz="2800" dirty="0"/>
              <a:t/>
            </a:r>
            <a:br>
              <a:rPr lang="ru-RU" altLang="ru-RU" sz="2800" dirty="0"/>
            </a:br>
            <a:endParaRPr lang="ru-RU" sz="2800" dirty="0"/>
          </a:p>
        </p:txBody>
      </p:sp>
      <p:pic>
        <p:nvPicPr>
          <p:cNvPr id="20482" name="Picture 2" descr="Картинки по запросу апостол иаков алфеев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8" y="2557463"/>
            <a:ext cx="2450123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64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83742"/>
            <a:ext cx="9601196" cy="1602258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6. Какая </a:t>
            </a:r>
            <a:r>
              <a:rPr lang="ru-RU" altLang="ru-RU" b="1" dirty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из трёх Литургий служится всего 10 раз в году?</a:t>
            </a:r>
            <a:r>
              <a:rPr lang="ru-RU" altLang="ru-RU" sz="2400" dirty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ru-RU" altLang="ru-RU" sz="2400" dirty="0">
                <a:ln>
                  <a:noFill/>
                </a:ln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А  -Преждеосвящённых Даров</a:t>
            </a:r>
          </a:p>
          <a:p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Б - св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. Василия 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Великого</a:t>
            </a:r>
          </a:p>
          <a:p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В  - св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. Иоанна 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Златоуста.</a:t>
            </a:r>
            <a:endParaRPr lang="ru-RU" altLang="ru-RU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56034" y="196334"/>
            <a:ext cx="184731" cy="369332"/>
          </a:xfrm>
          <a:prstGeom prst="rect">
            <a:avLst/>
          </a:prstGeom>
          <a:solidFill>
            <a:srgbClr val="F1E9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5" name="Picture 9" descr="Картинки по запросу о божественной литурги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49" y="2512542"/>
            <a:ext cx="4701442" cy="313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4109" name="HTMLOption1" r:id="rId2" imgW="1371600" imgH="304920"/>
        </mc:Choice>
        <mc:Fallback>
          <p:control name="HTMLOption1" r:id="rId2" imgW="1371600" imgH="304920">
            <p:pic>
              <p:nvPicPr>
                <p:cNvPr id="5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0" name="HTMLOption2" r:id="rId3" imgW="1371600" imgH="304920"/>
        </mc:Choice>
        <mc:Fallback>
          <p:control name="HTMLOption2" r:id="rId3" imgW="1371600" imgH="304920">
            <p:pic>
              <p:nvPicPr>
                <p:cNvPr id="6" name="HTMLOptio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1" name="HTMLOption3" r:id="rId4" imgW="1371600" imgH="304920"/>
        </mc:Choice>
        <mc:Fallback>
          <p:control name="HTMLOption3" r:id="rId4" imgW="1371600" imgH="304920">
            <p:pic>
              <p:nvPicPr>
                <p:cNvPr id="7" name="HTMLOptio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93938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ПРАВИЛЬНЫЙ ОТВЕТ:   </a:t>
            </a:r>
            <a:r>
              <a:rPr lang="ru-RU" altLang="ru-RU" sz="3600" dirty="0"/>
              <a:t>Б - св. </a:t>
            </a:r>
            <a:r>
              <a:rPr lang="ru-RU" altLang="ru-RU" sz="3600" dirty="0"/>
              <a:t>Василия </a:t>
            </a:r>
            <a:r>
              <a:rPr lang="ru-RU" altLang="ru-RU" sz="3600" dirty="0" smtClean="0"/>
              <a:t>Великого. 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dirty="0"/>
          </a:p>
        </p:txBody>
      </p:sp>
      <p:pic>
        <p:nvPicPr>
          <p:cNvPr id="21506" name="Picture 2" descr="Картинки по запросу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26" y="2359755"/>
            <a:ext cx="3337755" cy="390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2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7. Кто такие  оглашенные?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-  готовящиеся  ко  Крещению,</a:t>
            </a:r>
          </a:p>
          <a:p>
            <a:r>
              <a:rPr lang="ru-RU" dirty="0" smtClean="0"/>
              <a:t>Б  -  отпавшие  от  церкви  и  </a:t>
            </a:r>
          </a:p>
          <a:p>
            <a:pPr marL="0" indent="0">
              <a:buNone/>
            </a:pPr>
            <a:r>
              <a:rPr lang="ru-RU" dirty="0" smtClean="0"/>
              <a:t>кающиеся,</a:t>
            </a:r>
          </a:p>
          <a:p>
            <a:r>
              <a:rPr lang="ru-RU" dirty="0" smtClean="0"/>
              <a:t>В -  неверующие.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366" y="2556932"/>
            <a:ext cx="4974850" cy="33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6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ПРАВИЛЬНЫЙ ОТВЕТ: </a:t>
            </a:r>
            <a:r>
              <a:rPr lang="ru-RU" dirty="0"/>
              <a:t>А -  готовящиеся  ко  </a:t>
            </a:r>
            <a:r>
              <a:rPr lang="ru-RU" dirty="0" smtClean="0"/>
              <a:t>Крещению.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,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401" y="2396335"/>
            <a:ext cx="5480994" cy="36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44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b="1" dirty="0" smtClean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8. Перед </a:t>
            </a:r>
            <a:r>
              <a:rPr lang="ru-RU" altLang="ru-RU" sz="2400" b="1" dirty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началом Евхаристической молитвы оглашенных в древности выставляли из храма потому, что:</a:t>
            </a:r>
            <a:r>
              <a:rPr lang="ru-RU" altLang="ru-RU" sz="2400" dirty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ru-RU" altLang="ru-RU" sz="2400" dirty="0">
                <a:ln>
                  <a:noFill/>
                </a:ln>
                <a:solidFill>
                  <a:schemeClr val="tx1"/>
                </a:solidFill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4300" dirty="0" smtClean="0"/>
              <a:t>А - 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они еще прошли не всю догматику, а потому не </a:t>
            </a:r>
            <a:endParaRPr lang="ru-RU" altLang="ru-RU" sz="4300" dirty="0" smtClean="0">
              <a:solidFill>
                <a:srgbClr val="805536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были 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достойны молиться во время чтения </a:t>
            </a: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анафоры,</a:t>
            </a:r>
          </a:p>
          <a:p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Б - 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они не могли причащаться, будучи некрещёными</a:t>
            </a: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,</a:t>
            </a:r>
          </a:p>
          <a:p>
            <a:pPr marL="0" indent="0">
              <a:buNone/>
            </a:pP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а сторонних наблюдателей в общественном служении </a:t>
            </a:r>
            <a:endParaRPr lang="ru-RU" altLang="ru-RU" sz="4300" dirty="0" smtClean="0">
              <a:solidFill>
                <a:srgbClr val="805536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быть 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не </a:t>
            </a: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могло,</a:t>
            </a:r>
          </a:p>
          <a:p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В - 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ещё плохо пели и могли нарушить торжественную </a:t>
            </a:r>
            <a:endParaRPr lang="ru-RU" altLang="ru-RU" sz="4300" dirty="0" smtClean="0">
              <a:solidFill>
                <a:srgbClr val="805536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храмовую эстетику,</a:t>
            </a:r>
          </a:p>
          <a:p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Г - 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в Таинстве Евхаристии участвуют только «верные» </a:t>
            </a:r>
            <a:endParaRPr lang="ru-RU" altLang="ru-RU" sz="4300" dirty="0" smtClean="0">
              <a:solidFill>
                <a:srgbClr val="805536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(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крещеные</a:t>
            </a:r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)</a:t>
            </a:r>
          </a:p>
          <a:p>
            <a:r>
              <a:rPr lang="ru-RU" altLang="ru-RU" sz="4300" dirty="0" smtClean="0">
                <a:solidFill>
                  <a:srgbClr val="805536"/>
                </a:solidFill>
                <a:latin typeface="Verdana" panose="020B0604030504040204" pitchFamily="34" charset="0"/>
              </a:rPr>
              <a:t>Д - </a:t>
            </a: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>под видом оглашенных могли скрываться еретики и шпионы</a:t>
            </a:r>
            <a:endParaRPr lang="ru-RU" altLang="ru-RU" sz="43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/>
            </a:r>
            <a:b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</a:br>
            <a: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  <a:t/>
            </a:r>
            <a:br>
              <a:rPr lang="ru-RU" altLang="ru-RU" sz="4300" dirty="0">
                <a:solidFill>
                  <a:srgbClr val="805536"/>
                </a:solidFill>
                <a:latin typeface="Verdana" panose="020B0604030504040204" pitchFamily="34" charset="0"/>
              </a:rPr>
            </a:br>
            <a:r>
              <a:rPr lang="ru-RU" altLang="ru-RU" sz="1800" dirty="0">
                <a:solidFill>
                  <a:srgbClr val="805536"/>
                </a:solidFill>
                <a:latin typeface="Verdana" panose="020B0604030504040204" pitchFamily="34" charset="0"/>
              </a:rPr>
              <a:t/>
            </a:r>
            <a:br>
              <a:rPr lang="ru-RU" altLang="ru-RU" sz="1800" dirty="0">
                <a:solidFill>
                  <a:srgbClr val="805536"/>
                </a:solidFill>
                <a:latin typeface="Verdana" panose="020B0604030504040204" pitchFamily="34" charset="0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546" y="2394018"/>
            <a:ext cx="4563762" cy="31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95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/>
              <a:t>ПРАВИЛЬНЫЕ  ОТВЕТЫ: </a:t>
            </a:r>
            <a:r>
              <a:rPr lang="ru-RU" altLang="ru-RU" sz="2200" dirty="0"/>
              <a:t>Б - они не могли причащаться, будучи некрещёными, а сторонних наблюдателей в общественном служении быть не могло,</a:t>
            </a:r>
            <a:br>
              <a:rPr lang="ru-RU" altLang="ru-RU" sz="2200" dirty="0"/>
            </a:br>
            <a:r>
              <a:rPr lang="ru-RU" altLang="ru-RU" sz="2200" dirty="0"/>
              <a:t>Г - в Таинстве Евхаристии участвуют только «верные» (крещеные)</a:t>
            </a:r>
            <a:br>
              <a:rPr lang="ru-RU" altLang="ru-RU" sz="2200" dirty="0"/>
            </a:br>
            <a:r>
              <a:rPr lang="ru-RU" altLang="ru-RU" sz="2200" dirty="0"/>
              <a:t>Д - под видом оглашенных могли скрываться еретики и </a:t>
            </a:r>
            <a:r>
              <a:rPr lang="ru-RU" altLang="ru-RU" sz="2200" dirty="0" smtClean="0"/>
              <a:t>шпионы.</a:t>
            </a:r>
            <a:r>
              <a:rPr lang="ru-RU" altLang="ru-RU" sz="2200" dirty="0"/>
              <a:t/>
            </a:r>
            <a:br>
              <a:rPr lang="ru-RU" altLang="ru-RU" sz="22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0700" y="2557463"/>
            <a:ext cx="4970599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8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200" b="1" dirty="0" smtClean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9. Что </a:t>
            </a:r>
            <a:r>
              <a:rPr lang="ru-RU" altLang="ru-RU" sz="3200" b="1" dirty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во время Литургии в настоящее время принято петь всем молящимся?</a:t>
            </a:r>
            <a:r>
              <a:rPr lang="ru-RU" altLang="ru-RU" sz="1800" dirty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ru-RU" altLang="ru-RU" sz="1800" dirty="0">
                <a:ln>
                  <a:noFill/>
                </a:ln>
                <a:solidFill>
                  <a:schemeClr val="tx1"/>
                </a:solidFill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А  - ектеньи,</a:t>
            </a:r>
          </a:p>
          <a:p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Б -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 Символ 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Веры,</a:t>
            </a:r>
          </a:p>
          <a:p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В – антифоны,</a:t>
            </a:r>
          </a:p>
          <a:p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Г  - молитву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Господню ("Отче наш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")</a:t>
            </a:r>
          </a:p>
          <a:p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Д  - </a:t>
            </a:r>
            <a:r>
              <a:rPr lang="ru-RU" altLang="ru-RU" dirty="0" err="1" smtClean="0">
                <a:solidFill>
                  <a:srgbClr val="805536"/>
                </a:solidFill>
                <a:latin typeface="Verdana" panose="020B0604030504040204" pitchFamily="34" charset="0"/>
              </a:rPr>
              <a:t>прокимен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перед 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Апостолом.</a:t>
            </a:r>
            <a:endParaRPr lang="ru-RU" altLang="ru-RU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07175" y="242501"/>
            <a:ext cx="282450" cy="276999"/>
          </a:xfrm>
          <a:prstGeom prst="rect">
            <a:avLst/>
          </a:prstGeom>
          <a:solidFill>
            <a:srgbClr val="F1E9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05536"/>
                </a:solidFill>
                <a:effectLst/>
                <a:latin typeface="Verdana" panose="020B0604030504040204" pitchFamily="34" charset="0"/>
              </a:rPr>
              <a:t>1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485" y="2810931"/>
            <a:ext cx="3806396" cy="253506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185" name="HTMLCheckbox1" r:id="rId2" imgW="1371600" imgH="304920"/>
        </mc:Choice>
        <mc:Fallback>
          <p:control name="HTMLCheckbox1" r:id="rId2" imgW="1371600" imgH="304920">
            <p:pic>
              <p:nvPicPr>
                <p:cNvPr id="5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186" name="HTMLCheckbox2" r:id="rId3" imgW="1371600" imgH="304920"/>
        </mc:Choice>
        <mc:Fallback>
          <p:control name="HTMLCheckbox2" r:id="rId3" imgW="1371600" imgH="304920">
            <p:pic>
              <p:nvPicPr>
                <p:cNvPr id="6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187" name="HTMLCheckbox3" r:id="rId4" imgW="1371600" imgH="304920"/>
        </mc:Choice>
        <mc:Fallback>
          <p:control name="HTMLCheckbox3" r:id="rId4" imgW="1371600" imgH="304920">
            <p:pic>
              <p:nvPicPr>
                <p:cNvPr id="7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188" name="HTMLCheckbox4" r:id="rId5" imgW="1371600" imgH="304920"/>
        </mc:Choice>
        <mc:Fallback>
          <p:control name="HTMLCheckbox4" r:id="rId5" imgW="1371600" imgH="304920">
            <p:pic>
              <p:nvPicPr>
                <p:cNvPr id="8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7189" name="HTMLCheckbox5" r:id="rId6" imgW="1371600" imgH="304920"/>
        </mc:Choice>
        <mc:Fallback>
          <p:control name="HTMLCheckbox5" r:id="rId6" imgW="1371600" imgH="304920">
            <p:pic>
              <p:nvPicPr>
                <p:cNvPr id="9" name="HTMLCheck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6897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ПРАВИЛЬНЫЙ ОТВЕТ: </a:t>
            </a:r>
            <a:r>
              <a:rPr lang="ru-RU" altLang="ru-RU" sz="2800" dirty="0"/>
              <a:t>Б -  Символ Веры,</a:t>
            </a:r>
            <a:br>
              <a:rPr lang="ru-RU" altLang="ru-RU" sz="2800" dirty="0"/>
            </a:br>
            <a:r>
              <a:rPr lang="ru-RU" altLang="ru-RU" sz="2800" dirty="0"/>
              <a:t>Г  - молитву Господню ("Отче наш</a:t>
            </a:r>
            <a:r>
              <a:rPr lang="ru-RU" altLang="ru-RU" sz="2800" dirty="0" smtClean="0"/>
              <a:t>").</a:t>
            </a:r>
            <a:r>
              <a:rPr lang="ru-RU" altLang="ru-RU" sz="2800" dirty="0"/>
              <a:t/>
            </a:r>
            <a:br>
              <a:rPr lang="ru-RU" altLang="ru-RU" sz="2800" dirty="0"/>
            </a:br>
            <a:endParaRPr lang="ru-RU" sz="2800" dirty="0"/>
          </a:p>
        </p:txBody>
      </p:sp>
      <p:pic>
        <p:nvPicPr>
          <p:cNvPr id="22530" name="Picture 2" descr="Картинки по запросу о божественной литург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94" y="2557463"/>
            <a:ext cx="4976812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06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1.  Сколько  частей  в   Божественной  Литургии?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 - Одна,</a:t>
            </a:r>
          </a:p>
          <a:p>
            <a:r>
              <a:rPr lang="ru-RU" dirty="0" smtClean="0"/>
              <a:t>Б  - Две,</a:t>
            </a:r>
          </a:p>
          <a:p>
            <a:r>
              <a:rPr lang="ru-RU" dirty="0" smtClean="0"/>
              <a:t>В  - Три.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20584"/>
            <a:ext cx="5428512" cy="37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0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10. </a:t>
            </a:r>
            <a:r>
              <a:rPr lang="ru-RU" altLang="ru-RU" sz="3600" dirty="0"/>
              <a:t>Как называется самая главная часть Литургии?</a:t>
            </a:r>
            <a:br>
              <a:rPr lang="ru-RU" altLang="ru-RU" sz="36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 - 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Евхаристический канон </a:t>
            </a:r>
            <a:endParaRPr lang="ru-RU" altLang="ru-RU" dirty="0" smtClean="0">
              <a:solidFill>
                <a:srgbClr val="805536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(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анафора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)</a:t>
            </a:r>
            <a:endParaRPr lang="ru-RU" dirty="0" smtClean="0"/>
          </a:p>
          <a:p>
            <a:r>
              <a:rPr lang="ru-RU" dirty="0" smtClean="0"/>
              <a:t>Б - 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соборное пение Символа </a:t>
            </a:r>
            <a:endParaRPr lang="ru-RU" altLang="ru-RU" dirty="0" smtClean="0">
              <a:solidFill>
                <a:srgbClr val="805536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Веры</a:t>
            </a:r>
            <a:endParaRPr lang="ru-RU" dirty="0" smtClean="0"/>
          </a:p>
          <a:p>
            <a:r>
              <a:rPr lang="ru-RU" dirty="0" smtClean="0"/>
              <a:t>В  -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пение гимна догматического </a:t>
            </a:r>
            <a:endParaRPr lang="ru-RU" altLang="ru-RU" dirty="0" smtClean="0">
              <a:solidFill>
                <a:srgbClr val="805536"/>
              </a:solidFill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содержания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"Единородный Сыне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"</a:t>
            </a:r>
            <a:endParaRPr lang="ru-RU" dirty="0" smtClean="0"/>
          </a:p>
          <a:p>
            <a:r>
              <a:rPr lang="ru-RU" dirty="0" smtClean="0"/>
              <a:t>Г  -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чтение </a:t>
            </a:r>
            <a:r>
              <a:rPr lang="ru-RU" altLang="ru-RU" dirty="0" smtClean="0">
                <a:solidFill>
                  <a:srgbClr val="805536"/>
                </a:solidFill>
                <a:latin typeface="Verdana" panose="020B0604030504040204" pitchFamily="34" charset="0"/>
              </a:rPr>
              <a:t>Евангелия.</a:t>
            </a:r>
            <a:endParaRPr lang="ru-RU" altLang="ru-RU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209" name="Picture 17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89" y="2242208"/>
            <a:ext cx="4844879" cy="36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8213" name="HTMLOption1" r:id="rId2" imgW="1371600" imgH="304920"/>
        </mc:Choice>
        <mc:Fallback>
          <p:control name="HTMLOption1" r:id="rId2" imgW="1371600" imgH="304920">
            <p:pic>
              <p:nvPicPr>
                <p:cNvPr id="5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214" name="HTMLOption2" r:id="rId3" imgW="1371600" imgH="304920"/>
        </mc:Choice>
        <mc:Fallback>
          <p:control name="HTMLOption2" r:id="rId3" imgW="1371600" imgH="304920">
            <p:pic>
              <p:nvPicPr>
                <p:cNvPr id="6" name="HTMLOptio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8215" name="HTMLOption3" r:id="rId4" imgW="1371600" imgH="304920"/>
        </mc:Choice>
        <mc:Fallback>
          <p:control name="HTMLOption3" r:id="rId4" imgW="1371600" imgH="304920">
            <p:pic>
              <p:nvPicPr>
                <p:cNvPr id="7" name="HTMLOptio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02094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ПРАВИЛЬНЫЙ  ОТВЕТ: </a:t>
            </a:r>
            <a:r>
              <a:rPr lang="ru-RU" sz="3100" dirty="0"/>
              <a:t>А -  </a:t>
            </a:r>
            <a:r>
              <a:rPr lang="ru-RU" altLang="ru-RU" sz="3100" dirty="0"/>
              <a:t>Евхаристический канон (анафора)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035" y="2556932"/>
            <a:ext cx="4885272" cy="32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11. Каково </a:t>
            </a:r>
            <a:r>
              <a:rPr lang="ru-RU" sz="2800" b="1" dirty="0"/>
              <a:t>минимальное количество участников Литургии (т.е. клириков и прихожан)?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-  1,</a:t>
            </a:r>
          </a:p>
          <a:p>
            <a:r>
              <a:rPr lang="ru-RU" dirty="0" smtClean="0"/>
              <a:t>Б  - 2,</a:t>
            </a:r>
          </a:p>
          <a:p>
            <a:r>
              <a:rPr lang="ru-RU" dirty="0" smtClean="0"/>
              <a:t>В  - 7,</a:t>
            </a:r>
          </a:p>
          <a:p>
            <a:r>
              <a:rPr lang="ru-RU" dirty="0" smtClean="0"/>
              <a:t>Г  - 12.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825" y="2459363"/>
            <a:ext cx="4389738" cy="329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84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ПРАВИЛЬНЫЙ ОТВЕТ:  Б  -  2.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660" y="2425657"/>
            <a:ext cx="5571791" cy="37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10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12. В </a:t>
            </a:r>
            <a:r>
              <a:rPr lang="ru-RU" sz="2800" b="1" dirty="0"/>
              <a:t>какие праздники принято служить Литургию ночью?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 - Рождество  Христово,</a:t>
            </a:r>
          </a:p>
          <a:p>
            <a:r>
              <a:rPr lang="ru-RU" dirty="0" smtClean="0"/>
              <a:t>Б  - Новый год,</a:t>
            </a:r>
          </a:p>
          <a:p>
            <a:r>
              <a:rPr lang="ru-RU" dirty="0" smtClean="0"/>
              <a:t>В –  Пасха  Христова,</a:t>
            </a:r>
          </a:p>
          <a:p>
            <a:r>
              <a:rPr lang="ru-RU" dirty="0"/>
              <a:t> </a:t>
            </a:r>
            <a:r>
              <a:rPr lang="ru-RU" dirty="0" smtClean="0"/>
              <a:t>Г  - Сретение Господне.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13" y="2597150"/>
            <a:ext cx="5715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26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ПРАВИЛЬНЫЙ  ОТВЕТ: </a:t>
            </a:r>
            <a:r>
              <a:rPr lang="ru-RU" sz="3600" dirty="0"/>
              <a:t>А  - Рождество  </a:t>
            </a:r>
            <a:r>
              <a:rPr lang="ru-RU" sz="3600" dirty="0" smtClean="0"/>
              <a:t>Христово,   В </a:t>
            </a:r>
            <a:r>
              <a:rPr lang="ru-RU" sz="3600" dirty="0"/>
              <a:t>–  Пасха  </a:t>
            </a:r>
            <a:r>
              <a:rPr lang="ru-RU" sz="3600" dirty="0" smtClean="0"/>
              <a:t>Христова.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23554" name="Picture 2" descr="Картинки по запросу церковная  служб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24" y="2557463"/>
            <a:ext cx="5945151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93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dirty="0" smtClean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13. Без </a:t>
            </a:r>
            <a:r>
              <a:rPr lang="ru-RU" altLang="ru-RU" sz="2800" b="1" dirty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чего невозможно служить Литургию?</a:t>
            </a:r>
            <a:r>
              <a:rPr lang="ru-RU" altLang="ru-RU" sz="1400" dirty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ru-RU" altLang="ru-RU" sz="1400" dirty="0">
                <a:ln>
                  <a:noFill/>
                </a:ln>
                <a:solidFill>
                  <a:schemeClr val="tx1"/>
                </a:solidFill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-  храма,</a:t>
            </a:r>
          </a:p>
          <a:p>
            <a:r>
              <a:rPr lang="ru-RU" dirty="0" smtClean="0"/>
              <a:t>Б  -  жертвенника,</a:t>
            </a:r>
          </a:p>
          <a:p>
            <a:r>
              <a:rPr lang="ru-RU" dirty="0" smtClean="0"/>
              <a:t>В – антиминса,</a:t>
            </a:r>
          </a:p>
          <a:p>
            <a:r>
              <a:rPr lang="ru-RU" dirty="0" smtClean="0"/>
              <a:t>Г -  свечей.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349" y="2465173"/>
            <a:ext cx="4711014" cy="31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46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ПРАВИЛЬНЫЙ  ОТВЕТ: </a:t>
            </a:r>
            <a:r>
              <a:rPr lang="ru-RU" sz="2800" dirty="0"/>
              <a:t>В – </a:t>
            </a:r>
            <a:r>
              <a:rPr lang="ru-RU" sz="2800" dirty="0" smtClean="0"/>
              <a:t>антиминса.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5560" y="2527101"/>
            <a:ext cx="4940516" cy="37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82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14. </a:t>
            </a:r>
            <a:r>
              <a:rPr lang="ru-RU" altLang="ru-RU" sz="2800" b="1" dirty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Какое песнопение звучит во время Великого входа?</a:t>
            </a:r>
            <a:r>
              <a:rPr lang="ru-RU" altLang="ru-RU" sz="1400" dirty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ru-RU" altLang="ru-RU" sz="1400" dirty="0">
                <a:ln>
                  <a:noFill/>
                </a:ln>
                <a:solidFill>
                  <a:schemeClr val="tx1"/>
                </a:solidFill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 -  Блаженны,</a:t>
            </a:r>
          </a:p>
          <a:p>
            <a:r>
              <a:rPr lang="ru-RU" dirty="0" smtClean="0"/>
              <a:t>Б -  Херувимская  песнь,</a:t>
            </a:r>
          </a:p>
          <a:p>
            <a:r>
              <a:rPr lang="ru-RU" dirty="0" smtClean="0"/>
              <a:t>В -  </a:t>
            </a:r>
            <a:r>
              <a:rPr lang="ru-RU" dirty="0" err="1" smtClean="0"/>
              <a:t>Трисвятое</a:t>
            </a:r>
            <a:r>
              <a:rPr lang="ru-RU" dirty="0" smtClean="0"/>
              <a:t>,</a:t>
            </a:r>
          </a:p>
          <a:p>
            <a:r>
              <a:rPr lang="ru-RU" dirty="0" smtClean="0"/>
              <a:t>Г – Единородный  Сыне.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897" y="2556932"/>
            <a:ext cx="4942703" cy="328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23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ПРАВИЛЬНЫЙ ОТВЕТ: </a:t>
            </a:r>
            <a:r>
              <a:rPr lang="ru-RU" sz="2800" dirty="0"/>
              <a:t>Б -  Херувимская  </a:t>
            </a:r>
            <a:r>
              <a:rPr lang="ru-RU" sz="2800" dirty="0" smtClean="0"/>
              <a:t>песнь.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5602" name="Picture 2" descr="Похожее 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80" y="2557463"/>
            <a:ext cx="4896640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87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ПРАВИЛЬНЫЙ ОТВЕТ:   В  -  три  части  Божественной Литургии.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6683" y="2557463"/>
            <a:ext cx="5018634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8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000" b="1" dirty="0" smtClean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15. Автором </a:t>
            </a:r>
            <a:r>
              <a:rPr lang="ru-RU" altLang="ru-RU" sz="2000" b="1" dirty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какого песнопения Литургии является римский император?</a:t>
            </a:r>
            <a:r>
              <a:rPr lang="ru-RU" altLang="ru-RU" sz="1100" dirty="0">
                <a:ln>
                  <a:noFill/>
                </a:ln>
                <a:solidFill>
                  <a:schemeClr val="tx1"/>
                </a:solidFill>
              </a:rPr>
              <a:t/>
            </a:r>
            <a:br>
              <a:rPr lang="ru-RU" altLang="ru-RU" sz="1100" dirty="0">
                <a:ln>
                  <a:noFill/>
                </a:ln>
                <a:solidFill>
                  <a:schemeClr val="tx1"/>
                </a:solidFill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 -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гимн "Единородный Сыне"</a:t>
            </a:r>
            <a:b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</a:br>
            <a:endParaRPr lang="ru-RU" dirty="0" smtClean="0"/>
          </a:p>
          <a:p>
            <a:r>
              <a:rPr lang="ru-RU" dirty="0" smtClean="0"/>
              <a:t>Б  -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третий антифон</a:t>
            </a:r>
            <a:b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</a:br>
            <a:endParaRPr lang="ru-RU" dirty="0" smtClean="0"/>
          </a:p>
          <a:p>
            <a:r>
              <a:rPr lang="ru-RU" dirty="0" smtClean="0"/>
              <a:t>В  - </a:t>
            </a:r>
            <a:r>
              <a:rPr lang="ru-RU" altLang="ru-RU" dirty="0">
                <a:solidFill>
                  <a:srgbClr val="805536"/>
                </a:solidFill>
                <a:latin typeface="Verdana" panose="020B0604030504040204" pitchFamily="34" charset="0"/>
              </a:rPr>
              <a:t>"Благословлю Господа на всякое время"</a:t>
            </a:r>
            <a:endParaRPr lang="ru-RU" altLang="ru-RU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927639" y="242501"/>
            <a:ext cx="641522" cy="276999"/>
          </a:xfrm>
          <a:prstGeom prst="rect">
            <a:avLst/>
          </a:prstGeom>
          <a:solidFill>
            <a:srgbClr val="F1E9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805536"/>
                </a:solidFill>
                <a:effectLst/>
                <a:latin typeface="Verdana" panose="020B0604030504040204" pitchFamily="34" charset="0"/>
              </a:rPr>
              <a:t>1 2 3 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ПРАВИЛЬНЫЙ ОТВЕТ:  </a:t>
            </a:r>
            <a:r>
              <a:rPr lang="ru-RU" sz="2400" dirty="0"/>
              <a:t>А  - </a:t>
            </a:r>
            <a:r>
              <a:rPr lang="ru-RU" altLang="ru-RU" sz="2400" dirty="0"/>
              <a:t>гимн "Единородный Сыне"</a:t>
            </a:r>
            <a:br>
              <a:rPr lang="ru-RU" alt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161" y="2549225"/>
            <a:ext cx="4978757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45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400" b="1" dirty="0" smtClean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16. Как </a:t>
            </a:r>
            <a:r>
              <a:rPr lang="ru-RU" altLang="ru-RU" sz="2400" b="1" dirty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можно назвать Литургию </a:t>
            </a:r>
            <a:r>
              <a:rPr lang="ru-RU" altLang="ru-RU" sz="2400" b="1" dirty="0" smtClean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оглашенных, </a:t>
            </a:r>
            <a:r>
              <a:rPr lang="ru-RU" altLang="ru-RU" sz="2400" b="1" dirty="0">
                <a:ln>
                  <a:noFill/>
                </a:ln>
                <a:solidFill>
                  <a:srgbClr val="805536"/>
                </a:solidFill>
                <a:latin typeface="Verdana" panose="020B0604030504040204" pitchFamily="34" charset="0"/>
              </a:rPr>
              <a:t>исходя из её непреходящего значения, обязательного для всех и всегда?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-  Литургия </a:t>
            </a:r>
            <a:r>
              <a:rPr lang="ru-RU" dirty="0" err="1" smtClean="0"/>
              <a:t>новоначальных</a:t>
            </a:r>
            <a:r>
              <a:rPr lang="ru-RU" dirty="0" smtClean="0"/>
              <a:t>,</a:t>
            </a:r>
          </a:p>
          <a:p>
            <a:r>
              <a:rPr lang="ru-RU" dirty="0" smtClean="0"/>
              <a:t>Б  - Литургия  бывших  язычников,</a:t>
            </a:r>
          </a:p>
          <a:p>
            <a:r>
              <a:rPr lang="ru-RU" dirty="0" smtClean="0"/>
              <a:t>В – Литургия  учащихся,</a:t>
            </a:r>
          </a:p>
          <a:p>
            <a:r>
              <a:rPr lang="ru-RU" dirty="0" smtClean="0"/>
              <a:t>Г -  Литургия  любопытствующих.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453" y="2556932"/>
            <a:ext cx="4725289" cy="350611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3326" name="HTMLOption1" r:id="rId2" imgW="1371600" imgH="304920"/>
        </mc:Choice>
        <mc:Fallback>
          <p:control name="HTMLOption1" r:id="rId2" imgW="1371600" imgH="304920">
            <p:pic>
              <p:nvPicPr>
                <p:cNvPr id="9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7529384" y="5041556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93371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ПРАВИЛЬНЫЙ  ОТВЕТ: </a:t>
            </a:r>
            <a:r>
              <a:rPr lang="ru-RU" sz="2800" dirty="0"/>
              <a:t>В – Литургия  </a:t>
            </a:r>
            <a:r>
              <a:rPr lang="ru-RU" sz="2800" dirty="0" smtClean="0"/>
              <a:t>учащихся.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самого начала храм Божий для христиан был не только Домом Молитвы, но и Школой. Первая часть Литургии до сих пор носит название «Литургия оглашенных», что можно перевести как «Литургия учащихся» или «Литургия обучаемых».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00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17. Смысловой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центр 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Литургии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— это…</a:t>
            </a:r>
            <a:b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 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А – молитва,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Б  - чтение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Священного 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Писания,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В – проповедь,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Г - таинство Евхаристии.</a:t>
            </a:r>
            <a:endParaRPr lang="ru-RU" altLang="ru-RU" sz="4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250195"/>
            <a:ext cx="256802" cy="2616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.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0" y="2556932"/>
            <a:ext cx="5184187" cy="293770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4354" name="HTMLOption1" r:id="rId2" imgW="1371600" imgH="304920"/>
        </mc:Choice>
        <mc:Fallback>
          <p:control name="HTMLOption1" r:id="rId2" imgW="1371600" imgH="304920">
            <p:pic>
              <p:nvPicPr>
                <p:cNvPr id="5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55" name="HTMLOption2" r:id="rId3" imgW="1371600" imgH="304920"/>
        </mc:Choice>
        <mc:Fallback>
          <p:control name="HTMLOption2" r:id="rId3" imgW="1371600" imgH="304920">
            <p:pic>
              <p:nvPicPr>
                <p:cNvPr id="6" name="HTMLOptio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56" name="HTMLOption3" r:id="rId4" imgW="1371600" imgH="304920"/>
        </mc:Choice>
        <mc:Fallback>
          <p:control name="HTMLOption3" r:id="rId4" imgW="1371600" imgH="304920">
            <p:pic>
              <p:nvPicPr>
                <p:cNvPr id="7" name="HTMLOptio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57" name="HTMLOption4" r:id="rId5" imgW="1371600" imgH="304920"/>
        </mc:Choice>
        <mc:Fallback>
          <p:control name="HTMLOption4" r:id="rId5" imgW="1371600" imgH="304920">
            <p:pic>
              <p:nvPicPr>
                <p:cNvPr id="8" name="HTMLOption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75873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ПРАВИЛЬНЫЙ ОТВЕТ:   Г - Таинство  Евхаристии.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87" y="2425127"/>
            <a:ext cx="5280735" cy="3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35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dirty="0" smtClean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</a:rPr>
              <a:t>18. Литургия </a:t>
            </a:r>
            <a:r>
              <a:rPr lang="ru-RU" altLang="ru-RU" sz="2800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</a:rPr>
              <a:t>оглашенных также называется</a:t>
            </a:r>
            <a:r>
              <a:rPr lang="ru-RU" altLang="ru-RU" sz="2800" b="1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</a:rPr>
              <a:t/>
            </a:r>
            <a:br>
              <a:rPr lang="ru-RU" altLang="ru-RU" sz="2800" b="1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-  Литургией слова,</a:t>
            </a:r>
          </a:p>
          <a:p>
            <a:r>
              <a:rPr lang="ru-RU" dirty="0" smtClean="0"/>
              <a:t>Б  -  Литургией  дела,</a:t>
            </a:r>
          </a:p>
          <a:p>
            <a:r>
              <a:rPr lang="ru-RU" dirty="0" smtClean="0"/>
              <a:t>В – общенародной Литургией,</a:t>
            </a:r>
          </a:p>
          <a:p>
            <a:r>
              <a:rPr lang="ru-RU" dirty="0" smtClean="0"/>
              <a:t>Г – Литургией Царства.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789" y="2847639"/>
            <a:ext cx="4851958" cy="223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7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ПРАВИЛЬНЫЙ  ОТВЕТ: </a:t>
            </a:r>
            <a:r>
              <a:rPr lang="ru-RU" dirty="0"/>
              <a:t>А -  Литургией </a:t>
            </a:r>
            <a:r>
              <a:rPr lang="ru-RU" dirty="0" smtClean="0"/>
              <a:t>слова.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2939" y="2557463"/>
            <a:ext cx="4746121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47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19. </a:t>
            </a:r>
            <a:r>
              <a:rPr lang="ru-RU" altLang="ru-RU" sz="3200" b="1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</a:rPr>
              <a:t>Что происходит во время Великого входа?</a:t>
            </a:r>
            <a:br>
              <a:rPr lang="ru-RU" altLang="ru-RU" sz="3200" b="1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–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вынос Евангелия из алтаря</a:t>
            </a:r>
            <a:b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ru-RU" dirty="0" smtClean="0"/>
          </a:p>
          <a:p>
            <a:r>
              <a:rPr lang="ru-RU" dirty="0" smtClean="0"/>
              <a:t>Б - 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перенесение Святых Даров с жертвенника на престол</a:t>
            </a:r>
            <a:b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ru-RU" dirty="0" smtClean="0"/>
          </a:p>
          <a:p>
            <a:r>
              <a:rPr lang="ru-RU" dirty="0" smtClean="0"/>
              <a:t>В - 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перенесение Святых Даров с престола на 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жертвенник</a:t>
            </a:r>
          </a:p>
          <a:p>
            <a:r>
              <a:rPr lang="ru-RU" dirty="0" smtClean="0"/>
              <a:t>Г  </a:t>
            </a:r>
            <a:r>
              <a:rPr lang="ru-RU" dirty="0"/>
              <a:t>-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  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священник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выходит из алтаря с кадилом</a:t>
            </a:r>
            <a:endParaRPr lang="ru-RU" altLang="ru-RU" sz="4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250195"/>
            <a:ext cx="219932" cy="2616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6402" name="HTMLOption1" r:id="rId2" imgW="1371600" imgH="304920"/>
        </mc:Choice>
        <mc:Fallback>
          <p:control name="HTMLOption1" r:id="rId2" imgW="1371600" imgH="304920">
            <p:pic>
              <p:nvPicPr>
                <p:cNvPr id="5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403" name="HTMLOption2" r:id="rId3" imgW="1371600" imgH="304920"/>
        </mc:Choice>
        <mc:Fallback>
          <p:control name="HTMLOption2" r:id="rId3" imgW="1371600" imgH="304920">
            <p:pic>
              <p:nvPicPr>
                <p:cNvPr id="6" name="HTMLOptio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404" name="HTMLOption3" r:id="rId4" imgW="1371600" imgH="304920"/>
        </mc:Choice>
        <mc:Fallback>
          <p:control name="HTMLOption3" r:id="rId4" imgW="1371600" imgH="304920">
            <p:pic>
              <p:nvPicPr>
                <p:cNvPr id="7" name="HTMLOptio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405" name="HTMLOption4" r:id="rId5" imgW="1371600" imgH="304920"/>
        </mc:Choice>
        <mc:Fallback>
          <p:control name="HTMLOption4" r:id="rId5" imgW="1371600" imgH="304920">
            <p:pic>
              <p:nvPicPr>
                <p:cNvPr id="8" name="HTMLOption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12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3100" dirty="0" smtClean="0"/>
              <a:t>ПРАВИЛЬНЫЙ ОТВЕТ:  </a:t>
            </a:r>
            <a:r>
              <a:rPr lang="ru-RU" sz="3100" dirty="0"/>
              <a:t>Б -  </a:t>
            </a:r>
            <a:r>
              <a:rPr lang="ru-RU" altLang="ru-RU" sz="3100" dirty="0">
                <a:solidFill>
                  <a:srgbClr val="000000"/>
                </a:solidFill>
                <a:latin typeface="Georgia" panose="02040502050405020303" pitchFamily="18" charset="0"/>
              </a:rPr>
              <a:t>перенесение Святых Даров с жертвенника на </a:t>
            </a:r>
            <a:r>
              <a:rPr lang="ru-RU" altLang="ru-RU" sz="31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престол.</a:t>
            </a:r>
            <a:r>
              <a:rPr lang="ru-RU" altLang="ru-RU" sz="3100" dirty="0">
                <a:solidFill>
                  <a:srgbClr val="000000"/>
                </a:solidFill>
                <a:latin typeface="Georgia" panose="02040502050405020303" pitchFamily="18" charset="0"/>
              </a:rPr>
              <a:t/>
            </a:r>
            <a:br>
              <a:rPr lang="ru-RU" altLang="ru-RU" sz="31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082" y="2487827"/>
            <a:ext cx="3316695" cy="371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93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260956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lvl="0" algn="just" defTabSz="914400" eaLnBrk="0" fontAlgn="base" hangingPunct="0">
              <a:spcAft>
                <a:spcPct val="0"/>
              </a:spcAft>
            </a:pPr>
            <a:r>
              <a:rPr lang="ru-RU" altLang="ru-RU" sz="5400" b="1" dirty="0" smtClean="0">
                <a:ln>
                  <a:noFill/>
                </a:ln>
                <a:solidFill>
                  <a:srgbClr val="00B050"/>
                </a:solidFill>
                <a:latin typeface="Verdana" panose="020B0604030504040204" pitchFamily="34" charset="0"/>
              </a:rPr>
              <a:t>2. </a:t>
            </a:r>
            <a:r>
              <a:rPr lang="ru-RU" altLang="ru-RU" sz="2800" b="1" dirty="0" smtClean="0">
                <a:ln>
                  <a:noFill/>
                </a:ln>
                <a:solidFill>
                  <a:srgbClr val="00B050"/>
                </a:solidFill>
                <a:latin typeface="Verdana" panose="020B0604030504040204" pitchFamily="34" charset="0"/>
              </a:rPr>
              <a:t>Слово «Литургия</a:t>
            </a:r>
            <a:r>
              <a:rPr lang="ru-RU" altLang="ru-RU" sz="2800" b="1" dirty="0">
                <a:ln>
                  <a:noFill/>
                </a:ln>
                <a:solidFill>
                  <a:srgbClr val="00B050"/>
                </a:solidFill>
                <a:latin typeface="Verdana" panose="020B0604030504040204" pitchFamily="34" charset="0"/>
              </a:rPr>
              <a:t>» </a:t>
            </a:r>
            <a:r>
              <a:rPr lang="ru-RU" altLang="ru-RU" sz="2800" b="1" dirty="0" smtClean="0">
                <a:ln>
                  <a:noFill/>
                </a:ln>
                <a:solidFill>
                  <a:srgbClr val="00B050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2800" b="1" dirty="0">
                <a:ln>
                  <a:noFill/>
                </a:ln>
                <a:solidFill>
                  <a:srgbClr val="00B050"/>
                </a:solidFill>
                <a:latin typeface="Verdana" panose="020B0604030504040204" pitchFamily="34" charset="0"/>
              </a:rPr>
              <a:t>переводится с греческого как:</a:t>
            </a:r>
            <a:r>
              <a:rPr lang="ru-RU" altLang="ru-RU" sz="1600" dirty="0">
                <a:ln>
                  <a:noFill/>
                </a:ln>
                <a:solidFill>
                  <a:srgbClr val="00B050"/>
                </a:solidFill>
              </a:rPr>
              <a:t/>
            </a:r>
            <a:br>
              <a:rPr lang="ru-RU" altLang="ru-RU" sz="1600" dirty="0">
                <a:ln>
                  <a:noFill/>
                </a:ln>
                <a:solidFill>
                  <a:srgbClr val="00B050"/>
                </a:solidFill>
              </a:rPr>
            </a:br>
            <a:endParaRPr lang="ru-RU" sz="54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3492843"/>
            <a:ext cx="9601196" cy="2514829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А -  «Служба  в  храме»</a:t>
            </a:r>
          </a:p>
          <a:p>
            <a:r>
              <a:rPr lang="ru-RU" dirty="0" smtClean="0"/>
              <a:t>Б -  «Служба  в  Иерусалимском  </a:t>
            </a:r>
          </a:p>
          <a:p>
            <a:pPr marL="0" indent="0">
              <a:buNone/>
            </a:pPr>
            <a:r>
              <a:rPr lang="ru-RU" dirty="0" smtClean="0"/>
              <a:t>храме»</a:t>
            </a:r>
          </a:p>
          <a:p>
            <a:r>
              <a:rPr lang="ru-RU" dirty="0" smtClean="0"/>
              <a:t>В -  Общее  дело (общественное  </a:t>
            </a:r>
          </a:p>
          <a:p>
            <a:pPr marL="0" indent="0">
              <a:buNone/>
            </a:pPr>
            <a:r>
              <a:rPr lang="ru-RU" dirty="0" smtClean="0"/>
              <a:t>служение)»</a:t>
            </a:r>
          </a:p>
          <a:p>
            <a:r>
              <a:rPr lang="ru-RU" dirty="0" smtClean="0"/>
              <a:t>Г – «Евхаристия»</a:t>
            </a:r>
          </a:p>
          <a:p>
            <a:r>
              <a:rPr lang="ru-RU" dirty="0" smtClean="0"/>
              <a:t>Д – «Таинство  Тела  и  Крови»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768" y="3354208"/>
            <a:ext cx="5584196" cy="27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54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20. </a:t>
            </a:r>
            <a:r>
              <a:rPr lang="ru-RU" altLang="ru-RU" sz="2800" b="1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</a:rPr>
              <a:t>К чему Церковь призывает всех нас через Херувимскую песнь?</a:t>
            </a:r>
            <a:br>
              <a:rPr lang="ru-RU" altLang="ru-RU" sz="2800" b="1" dirty="0">
                <a:ln>
                  <a:noFill/>
                </a:ln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 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А - уподобиться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ангелам во 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всём,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Б - на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время литургии забыть о житейских 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заботах,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В  - непрестанно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молиться, за всё 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благодарить,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Г - жертвовать </a:t>
            </a:r>
            <a:r>
              <a:rPr lang="ru-RU" altLang="ru-RU" dirty="0">
                <a:solidFill>
                  <a:srgbClr val="000000"/>
                </a:solidFill>
                <a:latin typeface="Georgia" panose="02040502050405020303" pitchFamily="18" charset="0"/>
              </a:rPr>
              <a:t>на </a:t>
            </a:r>
            <a:r>
              <a:rPr lang="ru-RU" alt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храм.</a:t>
            </a:r>
            <a:endParaRPr lang="ru-RU" altLang="ru-RU" sz="4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503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ПРАВИЛЬНЫЙ ОТВЕТ:  </a:t>
            </a:r>
            <a:r>
              <a:rPr lang="ru-RU" alt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А - уподобиться ангелам во </a:t>
            </a:r>
            <a:r>
              <a:rPr lang="ru-RU" altLang="ru-RU" sz="32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всём.</a:t>
            </a:r>
            <a:r>
              <a:rPr lang="ru-RU" alt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/>
            </a:r>
            <a:br>
              <a:rPr lang="ru-RU" alt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720975"/>
            <a:ext cx="6667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55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17838"/>
            <a:ext cx="9601196" cy="1668161"/>
          </a:xfrm>
        </p:spPr>
        <p:txBody>
          <a:bodyPr>
            <a:noAutofit/>
          </a:bodyPr>
          <a:lstStyle/>
          <a:p>
            <a:r>
              <a:rPr lang="ru-RU" sz="2400" dirty="0" smtClean="0"/>
              <a:t>21. Во </a:t>
            </a:r>
            <a:r>
              <a:rPr lang="ru-RU" sz="2400" dirty="0"/>
              <a:t>время Литургии Преждеосвященных Даров священник выходит из алтаря на амвон с зажженной свечой и кадилом и произносит «Свет Христов просвещает всех», верующие встают в этот момент на колени. Что символизирует зажженная свеча?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 – проповедь  Иоанна  Предтечи, </a:t>
            </a:r>
          </a:p>
          <a:p>
            <a:r>
              <a:rPr lang="ru-RU" dirty="0" smtClean="0"/>
              <a:t>Б -  присутствие  Христа  в  церкви,</a:t>
            </a:r>
          </a:p>
          <a:p>
            <a:r>
              <a:rPr lang="ru-RU" dirty="0" smtClean="0"/>
              <a:t>В - </a:t>
            </a:r>
            <a:r>
              <a:rPr lang="ru-RU" dirty="0" err="1" smtClean="0"/>
              <a:t>сослужение</a:t>
            </a:r>
            <a:r>
              <a:rPr lang="ru-RU" dirty="0" smtClean="0"/>
              <a:t> </a:t>
            </a:r>
            <a:r>
              <a:rPr lang="ru-RU" dirty="0"/>
              <a:t>Небесных Сил во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время Литургии.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417" y="2714625"/>
            <a:ext cx="5124628" cy="339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03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ПРАВИЛЬНЫЙ ОТВЕТ:</a:t>
            </a:r>
            <a:r>
              <a:rPr lang="ru-RU" sz="2400" dirty="0"/>
              <a:t> </a:t>
            </a:r>
            <a:r>
              <a:rPr lang="ru-RU" sz="2400" dirty="0" smtClean="0"/>
              <a:t> Б </a:t>
            </a:r>
            <a:r>
              <a:rPr lang="ru-RU" sz="2400" dirty="0"/>
              <a:t>-  присутствие  Христа  в  </a:t>
            </a:r>
            <a:r>
              <a:rPr lang="ru-RU" sz="2400" dirty="0" smtClean="0"/>
              <a:t>церкви. </a:t>
            </a:r>
            <a:endParaRPr lang="ru-RU" sz="2400" dirty="0"/>
          </a:p>
        </p:txBody>
      </p:sp>
      <p:pic>
        <p:nvPicPr>
          <p:cNvPr id="24578" name="Picture 2" descr="Картинки по запросу Христо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53" y="2170907"/>
            <a:ext cx="2616496" cy="40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577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ОТВЕТ:  </a:t>
            </a:r>
            <a:r>
              <a:rPr lang="ru-RU" dirty="0">
                <a:solidFill>
                  <a:srgbClr val="FFFF00"/>
                </a:solidFill>
              </a:rPr>
              <a:t>В -  </a:t>
            </a:r>
            <a:r>
              <a:rPr lang="ru-RU" dirty="0" smtClean="0">
                <a:solidFill>
                  <a:srgbClr val="FFFF00"/>
                </a:solidFill>
              </a:rPr>
              <a:t>«Общее  </a:t>
            </a:r>
            <a:r>
              <a:rPr lang="ru-RU" dirty="0">
                <a:solidFill>
                  <a:srgbClr val="FFFF00"/>
                </a:solidFill>
              </a:rPr>
              <a:t>дело (общественное  служение</a:t>
            </a:r>
            <a:r>
              <a:rPr lang="ru-RU" dirty="0" smtClean="0">
                <a:solidFill>
                  <a:srgbClr val="FFFF00"/>
                </a:solidFill>
              </a:rPr>
              <a:t>)»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9458" name="Picture 2" descr="Картинки по запросу о божественной литург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38" y="2557463"/>
            <a:ext cx="4979924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76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b="1" dirty="0" smtClean="0"/>
              <a:t>3. Как </a:t>
            </a:r>
            <a:r>
              <a:rPr lang="ru-RU" b="1" dirty="0"/>
              <a:t>можно предельно упрощённо назвать Литургию?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А - совместная трапеза,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Б – важнейший обряд,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В  -  Чтение  Священного  Писания 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и  пение  молитв,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Г  -  важнейшее  богослужение 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суточного  цикла.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939" y="2440975"/>
            <a:ext cx="4762500" cy="31623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67" name="HTMLOption1" r:id="rId2" imgW="1371600" imgH="304920"/>
        </mc:Choice>
        <mc:Fallback>
          <p:control name="HTMLOption1" r:id="rId2" imgW="1371600" imgH="304920">
            <p:pic>
              <p:nvPicPr>
                <p:cNvPr id="4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8" name="HTMLOption2" r:id="rId3" imgW="1371600" imgH="304920"/>
        </mc:Choice>
        <mc:Fallback>
          <p:control name="HTMLOption2" r:id="rId3" imgW="1371600" imgH="304920">
            <p:pic>
              <p:nvPicPr>
                <p:cNvPr id="6" name="HTMLOptio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9" name="HTMLOption3" r:id="rId4" imgW="1371600" imgH="304920"/>
        </mc:Choice>
        <mc:Fallback>
          <p:control name="HTMLOption3" r:id="rId4" imgW="1371600" imgH="304920">
            <p:pic>
              <p:nvPicPr>
                <p:cNvPr id="7" name="HTMLOptio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97570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ru-RU" sz="3600" dirty="0"/>
              <a:t>ПРАВИЛЬНЫЙ ОТВЕТ:  </a:t>
            </a:r>
            <a:r>
              <a:rPr lang="ru-RU" altLang="ru-RU" sz="3600" dirty="0"/>
              <a:t>А - совместная </a:t>
            </a:r>
            <a:r>
              <a:rPr lang="ru-RU" altLang="ru-RU" sz="3600" dirty="0" smtClean="0"/>
              <a:t>трапеза.</a:t>
            </a:r>
            <a:r>
              <a:rPr lang="ru-RU" altLang="ru-RU" sz="3600" dirty="0"/>
              <a:t/>
            </a:r>
            <a:br>
              <a:rPr lang="ru-RU" altLang="ru-RU" sz="3600" dirty="0"/>
            </a:b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496" y="2408452"/>
            <a:ext cx="5091185" cy="38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6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12575"/>
            <a:ext cx="9601196" cy="1892873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4. Литургия </a:t>
            </a: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состоит из 3-х частей: проскомидии (подготовительной части), Литургии верных и Литургии оглашенных. Какая из этих частей полностью совершается священнослужителем(-</a:t>
            </a:r>
            <a:r>
              <a:rPr lang="ru-RU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лями</a:t>
            </a: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 в алтаре без непосредственного участия хора и народа?</a:t>
            </a:r>
            <a:endParaRPr lang="ru-RU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3303372"/>
            <a:ext cx="9601196" cy="2572495"/>
          </a:xfrm>
        </p:spPr>
        <p:txBody>
          <a:bodyPr/>
          <a:lstStyle/>
          <a:p>
            <a:r>
              <a:rPr lang="ru-RU" dirty="0" smtClean="0"/>
              <a:t>А  -  Литургия  верных,</a:t>
            </a:r>
          </a:p>
          <a:p>
            <a:r>
              <a:rPr lang="ru-RU" dirty="0" smtClean="0"/>
              <a:t>Б -  Проскомидия,</a:t>
            </a:r>
          </a:p>
          <a:p>
            <a:r>
              <a:rPr lang="ru-RU" dirty="0" smtClean="0"/>
              <a:t>В -  Литургия  оглашенных.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362" y="2464372"/>
            <a:ext cx="5061620" cy="34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5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ru-RU" sz="3200" dirty="0" smtClean="0"/>
              <a:t>ПРАВИЛЬНЫЙ ОТВЕТ: Б  -  Проскомидия.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1334" y="2698365"/>
            <a:ext cx="5389331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24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152</TotalTime>
  <Words>887</Words>
  <Application>Microsoft Office PowerPoint</Application>
  <PresentationFormat>Широкоэкранный</PresentationFormat>
  <Paragraphs>146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Garamond</vt:lpstr>
      <vt:lpstr>Georgia</vt:lpstr>
      <vt:lpstr>Verdana</vt:lpstr>
      <vt:lpstr>Натуральные материалы</vt:lpstr>
      <vt:lpstr>ВИКТОРИНА  ПО  ТЕМЕ  «БОЖЕСТВЕННАЯ  ЛИТУРГИЯ»</vt:lpstr>
      <vt:lpstr>1.  Сколько  частей  в   Божественной  Литургии?</vt:lpstr>
      <vt:lpstr>ПРАВИЛЬНЫЙ ОТВЕТ:   В  -  три  части  Божественной Литургии.</vt:lpstr>
      <vt:lpstr>2. Слово «Литургия»  переводится с греческого как: </vt:lpstr>
      <vt:lpstr>ОТВЕТ:  В -  «Общее  дело (общественное  служение)»</vt:lpstr>
      <vt:lpstr> 3. Как можно предельно упрощённо назвать Литургию?</vt:lpstr>
      <vt:lpstr>ПРАВИЛЬНЫЙ ОТВЕТ:  А - совместная трапеза.   </vt:lpstr>
      <vt:lpstr>4. Литургия состоит из 3-х частей: проскомидии (подготовительной части), Литургии верных и Литургии оглашенных. Какая из этих частей полностью совершается священнослужителем(-лями) в алтаре без непосредственного участия хора и народа?</vt:lpstr>
      <vt:lpstr>ПРАВИЛЬНЫЙ ОТВЕТ: Б  -  Проскомидия.</vt:lpstr>
      <vt:lpstr>5. Кто, согласно древней традиции, был автором чинопоследования (то есть текста) первой христианской Литургии?</vt:lpstr>
      <vt:lpstr>ПРАВИЛЬНЫЙ ОТВЕТ: Д  - ап. Иаков апостол, сын Алфеев брат Господень.   </vt:lpstr>
      <vt:lpstr>6. Какая из трёх Литургий служится всего 10 раз в году? </vt:lpstr>
      <vt:lpstr>ПРАВИЛЬНЫЙ ОТВЕТ:   Б - св. Василия Великого.  </vt:lpstr>
      <vt:lpstr>7. Кто такие  оглашенные?</vt:lpstr>
      <vt:lpstr>ПРАВИЛЬНЫЙ ОТВЕТ: А -  готовящиеся  ко  Крещению. </vt:lpstr>
      <vt:lpstr>8. Перед началом Евхаристической молитвы оглашенных в древности выставляли из храма потому, что: </vt:lpstr>
      <vt:lpstr>   ПРАВИЛЬНЫЕ  ОТВЕТЫ: Б - они не могли причащаться, будучи некрещёными, а сторонних наблюдателей в общественном служении быть не могло, Г - в Таинстве Евхаристии участвуют только «верные» (крещеные) Д - под видом оглашенных могли скрываться еретики и шпионы.   </vt:lpstr>
      <vt:lpstr>9. Что во время Литургии в настоящее время принято петь всем молящимся? </vt:lpstr>
      <vt:lpstr>ПРАВИЛЬНЫЙ ОТВЕТ: Б -  Символ Веры, Г  - молитву Господню ("Отче наш"). </vt:lpstr>
      <vt:lpstr>10. Как называется самая главная часть Литургии? </vt:lpstr>
      <vt:lpstr>ПРАВИЛЬНЫЙ  ОТВЕТ: А -  Евхаристический канон (анафора)  </vt:lpstr>
      <vt:lpstr>11. Каково минимальное количество участников Литургии (т.е. клириков и прихожан)?</vt:lpstr>
      <vt:lpstr>ПРАВИЛЬНЫЙ ОТВЕТ:  Б  -  2.</vt:lpstr>
      <vt:lpstr>12. В какие праздники принято служить Литургию ночью?</vt:lpstr>
      <vt:lpstr>ПРАВИЛЬНЫЙ  ОТВЕТ: А  - Рождество  Христово,   В –  Пасха  Христова. </vt:lpstr>
      <vt:lpstr>13. Без чего невозможно служить Литургию? </vt:lpstr>
      <vt:lpstr>ПРАВИЛЬНЫЙ  ОТВЕТ: В – антиминса. </vt:lpstr>
      <vt:lpstr>14. Какое песнопение звучит во время Великого входа? </vt:lpstr>
      <vt:lpstr>ПРАВИЛЬНЫЙ ОТВЕТ: Б -  Херувимская  песнь. </vt:lpstr>
      <vt:lpstr>15. Автором какого песнопения Литургии является римский император? </vt:lpstr>
      <vt:lpstr>ПРАВИЛЬНЫЙ ОТВЕТ:  А  - гимн "Единородный Сыне"  </vt:lpstr>
      <vt:lpstr>16. Как можно назвать Литургию оглашенных, исходя из её непреходящего значения, обязательного для всех и всегда?</vt:lpstr>
      <vt:lpstr>ПРАВИЛЬНЫЙ  ОТВЕТ: В – Литургия  учащихся. </vt:lpstr>
      <vt:lpstr>17. Смысловой центр Литургии — это… </vt:lpstr>
      <vt:lpstr>ПРАВИЛЬНЫЙ ОТВЕТ:   Г - Таинство  Евхаристии.</vt:lpstr>
      <vt:lpstr>18. Литургия оглашенных также называется </vt:lpstr>
      <vt:lpstr>ПРАВИЛЬНЫЙ  ОТВЕТ: А -  Литургией слова.</vt:lpstr>
      <vt:lpstr>19. Что происходит во время Великого входа? </vt:lpstr>
      <vt:lpstr>  ПРАВИЛЬНЫЙ ОТВЕТ:  Б -  перенесение Святых Даров с жертвенника на престол.  </vt:lpstr>
      <vt:lpstr>20. К чему Церковь призывает всех нас через Херувимскую песнь? </vt:lpstr>
      <vt:lpstr>ПРАВИЛЬНЫЙ ОТВЕТ:  А - уподобиться ангелам во всём. </vt:lpstr>
      <vt:lpstr>21. Во время Литургии Преждеосвященных Даров священник выходит из алтаря на амвон с зажженной свечой и кадилом и произносит «Свет Христов просвещает всех», верующие встают в этот момент на колени. Что символизирует зажженная свеча?</vt:lpstr>
      <vt:lpstr>ПРАВИЛЬНЫЙ ОТВЕТ:  Б -  присутствие  Христа  в  церкви.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 ПО  ТЕМЕ  «БОЖЕСТВЕННАЯ  ЛИТУРГИЯ»</dc:title>
  <dc:creator>MicroStar</dc:creator>
  <cp:lastModifiedBy>MicroStar</cp:lastModifiedBy>
  <cp:revision>17</cp:revision>
  <dcterms:created xsi:type="dcterms:W3CDTF">2016-11-29T19:41:54Z</dcterms:created>
  <dcterms:modified xsi:type="dcterms:W3CDTF">2016-11-29T22:14:09Z</dcterms:modified>
</cp:coreProperties>
</file>