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74" r:id="rId11"/>
    <p:sldId id="275" r:id="rId12"/>
    <p:sldId id="266" r:id="rId13"/>
    <p:sldId id="277" r:id="rId14"/>
    <p:sldId id="278" r:id="rId15"/>
    <p:sldId id="279" r:id="rId16"/>
    <p:sldId id="283" r:id="rId17"/>
    <p:sldId id="285" r:id="rId18"/>
    <p:sldId id="286" r:id="rId19"/>
    <p:sldId id="287" r:id="rId20"/>
    <p:sldId id="284" r:id="rId21"/>
    <p:sldId id="289" r:id="rId22"/>
    <p:sldId id="294" r:id="rId23"/>
    <p:sldId id="293" r:id="rId24"/>
    <p:sldId id="291" r:id="rId25"/>
    <p:sldId id="290" r:id="rId26"/>
    <p:sldId id="297" r:id="rId27"/>
    <p:sldId id="296" r:id="rId28"/>
    <p:sldId id="295" r:id="rId29"/>
    <p:sldId id="281" r:id="rId30"/>
    <p:sldId id="302" r:id="rId31"/>
    <p:sldId id="298" r:id="rId32"/>
    <p:sldId id="276" r:id="rId33"/>
    <p:sldId id="30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2" y="150"/>
      </p:cViewPr>
      <p:guideLst>
        <p:guide orient="horz" pos="2160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678873"/>
            <a:ext cx="10572000" cy="374132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ВИКТОРИНА «ВОЗДВИЖЕНИЕ  КРЕСТА  ГОСПОДНЯ»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416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Для   учеников   6  класса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                        Подготовила  учитель  по религии  Татьяна  </a:t>
            </a:r>
            <a:r>
              <a:rPr lang="ru-RU" sz="2400" dirty="0" err="1" smtClean="0">
                <a:solidFill>
                  <a:schemeClr val="accent2"/>
                </a:solidFill>
              </a:rPr>
              <a:t>Гультяева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93964"/>
            <a:ext cx="10571998" cy="1731818"/>
          </a:xfrm>
          <a:solidFill>
            <a:srgbClr val="C00000"/>
          </a:solidFill>
        </p:spPr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</a:rPr>
              <a:t>Как </a:t>
            </a:r>
            <a:r>
              <a:rPr lang="ru-RU" sz="4400" dirty="0" smtClean="0">
                <a:solidFill>
                  <a:srgbClr val="FFC000"/>
                </a:solidFill>
              </a:rPr>
              <a:t>звали </a:t>
            </a:r>
            <a:r>
              <a:rPr lang="ru-RU" sz="4400" dirty="0" smtClean="0">
                <a:solidFill>
                  <a:srgbClr val="FFC000"/>
                </a:solidFill>
              </a:rPr>
              <a:t>мать будущего </a:t>
            </a:r>
            <a:r>
              <a:rPr lang="ru-RU" sz="4400" dirty="0" smtClean="0">
                <a:solidFill>
                  <a:srgbClr val="FFC000"/>
                </a:solidFill>
              </a:rPr>
              <a:t>римского императора</a:t>
            </a:r>
            <a:r>
              <a:rPr lang="ru-RU" sz="4400" dirty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1" y="2051222"/>
            <a:ext cx="6670697" cy="47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9" y="1"/>
            <a:ext cx="10866063" cy="1995054"/>
          </a:xfrm>
          <a:solidFill>
            <a:srgbClr val="7030A0"/>
          </a:solidFill>
        </p:spPr>
        <p:txBody>
          <a:bodyPr/>
          <a:lstStyle/>
          <a:p>
            <a:r>
              <a:rPr lang="ru-RU" sz="5400" dirty="0" smtClean="0">
                <a:solidFill>
                  <a:srgbClr val="00B0F0"/>
                </a:solidFill>
              </a:rPr>
              <a:t>ПРАВИЛЬНЫЙ ОТВЕТ:  Ее  звали  царица  Елена.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054" y="1995055"/>
            <a:ext cx="3552302" cy="4699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21" y="2025010"/>
            <a:ext cx="3870420" cy="48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49383"/>
            <a:ext cx="10571998" cy="282632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Какой </a:t>
            </a:r>
            <a:r>
              <a:rPr lang="ru-RU" sz="3200" dirty="0" smtClean="0">
                <a:solidFill>
                  <a:srgbClr val="0070C0"/>
                </a:solidFill>
              </a:rPr>
              <a:t>историк описывал это событие:  </a:t>
            </a:r>
            <a:r>
              <a:rPr lang="ru-RU" sz="3200" dirty="0">
                <a:solidFill>
                  <a:srgbClr val="0070C0"/>
                </a:solidFill>
              </a:rPr>
              <a:t>«Однажды </a:t>
            </a:r>
            <a:r>
              <a:rPr lang="ru-RU" sz="3200" dirty="0" smtClean="0">
                <a:solidFill>
                  <a:srgbClr val="0070C0"/>
                </a:solidFill>
              </a:rPr>
              <a:t>после полудня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smtClean="0">
                <a:solidFill>
                  <a:srgbClr val="0070C0"/>
                </a:solidFill>
              </a:rPr>
              <a:t>когда солнце </a:t>
            </a:r>
            <a:r>
              <a:rPr lang="ru-RU" sz="3200" dirty="0">
                <a:solidFill>
                  <a:srgbClr val="0070C0"/>
                </a:solidFill>
              </a:rPr>
              <a:t>стало  склонять </a:t>
            </a:r>
            <a:r>
              <a:rPr lang="ru-RU" sz="3200" dirty="0" smtClean="0">
                <a:solidFill>
                  <a:srgbClr val="0070C0"/>
                </a:solidFill>
              </a:rPr>
              <a:t>к закату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smtClean="0">
                <a:solidFill>
                  <a:srgbClr val="0070C0"/>
                </a:solidFill>
              </a:rPr>
              <a:t>я увидел </a:t>
            </a:r>
            <a:r>
              <a:rPr lang="ru-RU" sz="3200" dirty="0">
                <a:solidFill>
                  <a:srgbClr val="0070C0"/>
                </a:solidFill>
              </a:rPr>
              <a:t>составившееся </a:t>
            </a:r>
            <a:r>
              <a:rPr lang="ru-RU" sz="3200" dirty="0" smtClean="0">
                <a:solidFill>
                  <a:srgbClr val="0070C0"/>
                </a:solidFill>
              </a:rPr>
              <a:t>из  </a:t>
            </a:r>
            <a:r>
              <a:rPr lang="ru-RU" sz="3200" dirty="0">
                <a:solidFill>
                  <a:srgbClr val="0070C0"/>
                </a:solidFill>
              </a:rPr>
              <a:t>света </a:t>
            </a:r>
            <a:r>
              <a:rPr lang="ru-RU" sz="3200" dirty="0" smtClean="0">
                <a:solidFill>
                  <a:srgbClr val="0070C0"/>
                </a:solidFill>
              </a:rPr>
              <a:t>и лежавшее на </a:t>
            </a:r>
            <a:r>
              <a:rPr lang="ru-RU" sz="3200" dirty="0">
                <a:solidFill>
                  <a:srgbClr val="0070C0"/>
                </a:solidFill>
              </a:rPr>
              <a:t>солнце знамение </a:t>
            </a:r>
            <a:r>
              <a:rPr lang="ru-RU" sz="3200" dirty="0" smtClean="0">
                <a:solidFill>
                  <a:srgbClr val="0070C0"/>
                </a:solidFill>
              </a:rPr>
              <a:t>Креста  </a:t>
            </a:r>
            <a:r>
              <a:rPr lang="ru-RU" sz="3200" dirty="0">
                <a:solidFill>
                  <a:srgbClr val="0070C0"/>
                </a:solidFill>
              </a:rPr>
              <a:t>с </a:t>
            </a:r>
            <a:r>
              <a:rPr lang="ru-RU" sz="3200" dirty="0" smtClean="0">
                <a:solidFill>
                  <a:srgbClr val="0070C0"/>
                </a:solidFill>
              </a:rPr>
              <a:t>надписью </a:t>
            </a:r>
            <a:r>
              <a:rPr lang="ru-RU" sz="3200" dirty="0">
                <a:solidFill>
                  <a:srgbClr val="0070C0"/>
                </a:solidFill>
              </a:rPr>
              <a:t>«Сим </a:t>
            </a:r>
            <a:r>
              <a:rPr lang="ru-RU" sz="3200" dirty="0" smtClean="0">
                <a:solidFill>
                  <a:srgbClr val="0070C0"/>
                </a:solidFill>
              </a:rPr>
              <a:t>побеждай</a:t>
            </a:r>
            <a:r>
              <a:rPr lang="ru-RU" sz="3200" dirty="0">
                <a:solidFill>
                  <a:srgbClr val="0070C0"/>
                </a:solidFill>
              </a:rPr>
              <a:t>».</a:t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84" y="3209277"/>
            <a:ext cx="6149546" cy="3445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39" y="3102903"/>
            <a:ext cx="3784772" cy="36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98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82378"/>
            <a:ext cx="10571998" cy="133526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ПРАВИЛЬНЫЙ ОТВЕТ: </a:t>
            </a:r>
            <a:r>
              <a:rPr lang="ru-RU" dirty="0" err="1">
                <a:solidFill>
                  <a:srgbClr val="FF0000"/>
                </a:solidFill>
              </a:rPr>
              <a:t>Евсевий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Памфил</a:t>
            </a:r>
            <a:r>
              <a:rPr lang="ru-RU" dirty="0">
                <a:solidFill>
                  <a:srgbClr val="FF0000"/>
                </a:solidFill>
              </a:rPr>
              <a:t>, епископ </a:t>
            </a:r>
            <a:r>
              <a:rPr lang="ru-RU" dirty="0" err="1">
                <a:solidFill>
                  <a:srgbClr val="FF0000"/>
                </a:solidFill>
              </a:rPr>
              <a:t>Кесарии</a:t>
            </a:r>
            <a:r>
              <a:rPr lang="ru-RU" dirty="0">
                <a:solidFill>
                  <a:srgbClr val="FF0000"/>
                </a:solidFill>
              </a:rPr>
              <a:t> Палестинской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74075" y="1536671"/>
            <a:ext cx="4011828" cy="50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0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15330"/>
            <a:ext cx="10571998" cy="1812324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Святые </a:t>
            </a:r>
            <a:r>
              <a:rPr lang="ru-RU" dirty="0" smtClean="0"/>
              <a:t>царица </a:t>
            </a:r>
            <a:r>
              <a:rPr lang="ru-RU" dirty="0" smtClean="0"/>
              <a:t>Елена и </a:t>
            </a:r>
            <a:r>
              <a:rPr lang="ru-RU" dirty="0" smtClean="0"/>
              <a:t>царь Константин </a:t>
            </a:r>
            <a:r>
              <a:rPr lang="ru-RU" dirty="0" smtClean="0"/>
              <a:t>получили наименование  </a:t>
            </a:r>
            <a:r>
              <a:rPr lang="ru-RU" dirty="0"/>
              <a:t>святости, </a:t>
            </a:r>
            <a:r>
              <a:rPr lang="ru-RU" dirty="0" smtClean="0"/>
              <a:t>как 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180" y="1927654"/>
            <a:ext cx="6297611" cy="478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 КАК  РАВНОАПОСТОЛЬНЫЕ.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43" y="1985319"/>
            <a:ext cx="6501937" cy="48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22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925782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какой город </a:t>
            </a:r>
            <a:r>
              <a:rPr lang="ru-RU" dirty="0"/>
              <a:t>отправилась </a:t>
            </a:r>
            <a:r>
              <a:rPr lang="ru-RU" dirty="0" smtClean="0"/>
              <a:t>царица  </a:t>
            </a:r>
            <a:r>
              <a:rPr lang="ru-RU" dirty="0"/>
              <a:t>Елена, </a:t>
            </a:r>
            <a:r>
              <a:rPr lang="ru-RU" dirty="0" smtClean="0"/>
              <a:t>чтоб прославить само  </a:t>
            </a:r>
            <a:r>
              <a:rPr lang="ru-RU" dirty="0"/>
              <a:t>живоносное </a:t>
            </a:r>
            <a:r>
              <a:rPr lang="ru-RU" dirty="0" smtClean="0"/>
              <a:t>древо</a:t>
            </a:r>
            <a:r>
              <a:rPr lang="ru-RU" dirty="0"/>
              <a:t>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82" y="1852072"/>
            <a:ext cx="4053383" cy="50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0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 В ИЕРУСАЛИМ  ОТПРАВИЛАСЬ ЦАРИЦА ЕЛЕНА.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40" y="1993556"/>
            <a:ext cx="7276623" cy="46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05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243" y="0"/>
            <a:ext cx="10830065" cy="1919417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 промыслу Божьему один еврей указал место, где был зарыт Крест. Назовите его имя, которое он получил после крещения.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63" y="1831116"/>
            <a:ext cx="4205675" cy="49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140" y="181232"/>
            <a:ext cx="10571998" cy="163109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</a:rPr>
              <a:t>ПРАВИЛЬНЫЙ 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</a:rPr>
              <a:t>ОТВЕТ: Это Иуда </a:t>
            </a:r>
            <a:r>
              <a:rPr lang="ru-RU" sz="2800" b="0" dirty="0" err="1">
                <a:solidFill>
                  <a:schemeClr val="accent6">
                    <a:lumMod val="75000"/>
                  </a:schemeClr>
                </a:solidFill>
              </a:rPr>
              <a:t>Кириак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</a:rPr>
              <a:t>который позже стал Патриархом Иерусалимским.</a:t>
            </a:r>
            <a:br>
              <a:rPr lang="ru-RU" sz="2800" b="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178" y="1878115"/>
            <a:ext cx="4771677" cy="48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"/>
            <a:ext cx="10571998" cy="254923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Назовите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главный  символ  христиан, без которого  люди не  могут  стать  христианами,  если не  принимают  этот  символ,  как  основу  своей жизни. </a:t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851" y="2647691"/>
            <a:ext cx="5649783" cy="3578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2549237"/>
            <a:ext cx="48768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3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 то время находилось на месте  Голгофы?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45" y="2174790"/>
            <a:ext cx="6128476" cy="45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5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pPr algn="l"/>
            <a:r>
              <a:rPr lang="ru-RU" dirty="0" smtClean="0"/>
              <a:t>ПРАВИЛЬНЫЙ ОТВЕТ:   Там  находилось  капище  Венеры.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83" y="1943037"/>
            <a:ext cx="4216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5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 же отыскали при раскопках?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290" y="1843698"/>
            <a:ext cx="4714105" cy="50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ПРАВИЛЬНЫЙ ОТВЕТ: они нашли три креста,  табличку с буквами и честные гвозди.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10" y="2586326"/>
            <a:ext cx="2057014" cy="3040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2012"/>
            <a:ext cx="3894811" cy="2594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768" y="2001794"/>
            <a:ext cx="2762236" cy="4518453"/>
          </a:xfrm>
          <a:prstGeom prst="rect">
            <a:avLst/>
          </a:prstGeom>
        </p:spPr>
      </p:pic>
      <p:pic>
        <p:nvPicPr>
          <p:cNvPr id="1026" name="Picture 2" descr="Один из четырех гвоздей, которым был пригвожден к кресту Иисус Христос,  прибывает в Иваново | Частник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24" y="2702012"/>
            <a:ext cx="2924817" cy="19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10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38897"/>
            <a:ext cx="10571998" cy="1178741"/>
          </a:xfrm>
        </p:spPr>
        <p:txBody>
          <a:bodyPr/>
          <a:lstStyle/>
          <a:p>
            <a:r>
              <a:rPr lang="ru-RU" dirty="0" smtClean="0"/>
              <a:t>Как царица  Елена узнала  </a:t>
            </a:r>
            <a:br>
              <a:rPr lang="ru-RU" dirty="0" smtClean="0"/>
            </a:br>
            <a:r>
              <a:rPr lang="ru-RU" dirty="0" smtClean="0"/>
              <a:t>самый главный Крест?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1" y="1952367"/>
            <a:ext cx="3594331" cy="47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616" y="340095"/>
            <a:ext cx="10571998" cy="1414563"/>
          </a:xfrm>
        </p:spPr>
        <p:txBody>
          <a:bodyPr/>
          <a:lstStyle/>
          <a:p>
            <a:r>
              <a:rPr lang="ru-RU" sz="3200" dirty="0" smtClean="0"/>
              <a:t>ПРАВИЛЬНЫЙ ОТВЕТ: Все три  креста возлагали  вначале на  больного человека, а затем  на  усопшего.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246" y="2909658"/>
            <a:ext cx="4876800" cy="2571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252" y="2020494"/>
            <a:ext cx="3462143" cy="4200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0494"/>
            <a:ext cx="3556246" cy="41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7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71849"/>
            <a:ext cx="10571998" cy="1532237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Какой  Иерусалимский  патриарх,  святитель  велел  возлагать  кресты на  больного  и  усопшего?</a:t>
            </a:r>
            <a:endParaRPr lang="ru-RU" sz="3200" dirty="0"/>
          </a:p>
        </p:txBody>
      </p:sp>
      <p:pic>
        <p:nvPicPr>
          <p:cNvPr id="3074" name="Picture 2" descr="Церковь празднует Воздвижение Честного и Животворящего Креста Господня |  Православие и 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32" y="2038135"/>
            <a:ext cx="6667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5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82758"/>
          </a:xfrm>
        </p:spPr>
        <p:txBody>
          <a:bodyPr/>
          <a:lstStyle/>
          <a:p>
            <a:r>
              <a:rPr lang="ru-RU" dirty="0" smtClean="0"/>
              <a:t>ПРАВИЛЬНЫЙ ОТВЕТ:   святитель  </a:t>
            </a:r>
            <a:r>
              <a:rPr lang="ru-RU" dirty="0" err="1" smtClean="0"/>
              <a:t>Макарий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53" y="1927392"/>
            <a:ext cx="6093490" cy="48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98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74141"/>
            <a:ext cx="10571998" cy="1746421"/>
          </a:xfrm>
        </p:spPr>
        <p:txBody>
          <a:bodyPr/>
          <a:lstStyle/>
          <a:p>
            <a:r>
              <a:rPr lang="ru-RU" dirty="0" smtClean="0"/>
              <a:t>Как  множество  народа,  узнавшее  про  чудеса  от  Креста  Господня,  смогли увидеть  святыню?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338" y="1911178"/>
            <a:ext cx="2637205" cy="48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356898"/>
          </a:xfrm>
        </p:spPr>
        <p:txBody>
          <a:bodyPr/>
          <a:lstStyle/>
          <a:p>
            <a:r>
              <a:rPr lang="ru-RU" sz="2800" dirty="0" smtClean="0"/>
              <a:t>ПРАВИЛЬНЫЙ ОТВЕТ:  Патриарх  взошел  на  вершину  холма,  воздвиг  крест,  поднимал  его  высоко,  а  народ  склонил  колени  перед  святыней.</a:t>
            </a:r>
            <a:endParaRPr lang="ru-RU" sz="2800" dirty="0"/>
          </a:p>
        </p:txBody>
      </p:sp>
      <p:pic>
        <p:nvPicPr>
          <p:cNvPr id="2052" name="Picture 4" descr="https://crimea-seminaria.ru/images/00000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30" y="1935892"/>
            <a:ext cx="3646668" cy="47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8" y="1848584"/>
            <a:ext cx="6384326" cy="48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40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10836"/>
            <a:ext cx="10571998" cy="1306802"/>
          </a:xfrm>
          <a:solidFill>
            <a:srgbClr val="00B0F0"/>
          </a:solidFill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ПРАВИЛЬНЫЙ  ОТВЕТ:  Это  крест.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" y="1919416"/>
            <a:ext cx="6353432" cy="476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72" y="2487827"/>
            <a:ext cx="5353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315709"/>
          </a:xfrm>
        </p:spPr>
        <p:txBody>
          <a:bodyPr/>
          <a:lstStyle/>
          <a:p>
            <a:r>
              <a:rPr lang="ru-RU" sz="3200" dirty="0"/>
              <a:t>Как  называется храм  на  Голгофе,  построенный  в  честь  Воскресения  Христова?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572393"/>
            <a:ext cx="76200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12" y="230659"/>
            <a:ext cx="10571998" cy="1211692"/>
          </a:xfrm>
        </p:spPr>
        <p:txBody>
          <a:bodyPr/>
          <a:lstStyle/>
          <a:p>
            <a:r>
              <a:rPr lang="ru-RU" dirty="0" smtClean="0"/>
              <a:t>ПРАВИЛЬНЫЙ ОТВЕТ:  Этот  храм называется  </a:t>
            </a:r>
            <a:r>
              <a:rPr lang="ru-RU" dirty="0" err="1" smtClean="0"/>
              <a:t>Кувуклия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674" y="2631989"/>
            <a:ext cx="5238750" cy="350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4" y="2077993"/>
            <a:ext cx="6071287" cy="45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7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ru-RU" sz="4800" dirty="0" smtClean="0"/>
              <a:t>В  каком  году  царица  Елена  обрела  Крест  Господень?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846" y="1615178"/>
            <a:ext cx="2789538" cy="50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472228"/>
          </a:xfrm>
        </p:spPr>
        <p:txBody>
          <a:bodyPr/>
          <a:lstStyle/>
          <a:p>
            <a:r>
              <a:rPr lang="ru-RU" sz="4800" dirty="0" smtClean="0"/>
              <a:t>ПРАВИЛЬНЫЙ ОТВЕТ:  Это  произошло  в  326 году. 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94899"/>
            <a:ext cx="6912576" cy="46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2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6" y="65903"/>
            <a:ext cx="10571998" cy="1726576"/>
          </a:xfrm>
          <a:solidFill>
            <a:srgbClr val="00B050"/>
          </a:solidFill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Назовите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дату празднования     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этого праздника.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41" y="2064328"/>
            <a:ext cx="5738375" cy="46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 ОТВЕТ:  27  СЕНТЯБРЯ.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78" y="1937436"/>
            <a:ext cx="571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88324"/>
            <a:ext cx="10571998" cy="112931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переходящий или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непереходящий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праздник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640" y="1569308"/>
            <a:ext cx="4958149" cy="52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60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340423"/>
          </a:xfrm>
          <a:solidFill>
            <a:srgbClr val="7030A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ПРАВИЛЬНЫЙ ОТВЕТ: НЕПЕРЕХОДЯЩИЙ  ПРАЗДНИК. НЕИЗМЕННАЯ ДАТА.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61" y="1866900"/>
            <a:ext cx="6441890" cy="48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059" y="205946"/>
            <a:ext cx="9923903" cy="1283604"/>
          </a:xfrm>
          <a:solidFill>
            <a:srgbClr val="0070C0"/>
          </a:solidFill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отца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Констанция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– Хлора в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274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году родился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сын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Назовите его 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имя.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33" y="2338048"/>
            <a:ext cx="6645549" cy="4430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6" y="0"/>
            <a:ext cx="1379838" cy="19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55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0"/>
            <a:ext cx="10571998" cy="1773382"/>
          </a:xfrm>
          <a:solidFill>
            <a:srgbClr val="C00000"/>
          </a:solidFill>
        </p:spPr>
        <p:txBody>
          <a:bodyPr/>
          <a:lstStyle/>
          <a:p>
            <a:r>
              <a:rPr lang="ru-RU" sz="4800" dirty="0" smtClean="0">
                <a:solidFill>
                  <a:srgbClr val="92D050"/>
                </a:solidFill>
              </a:rPr>
              <a:t>ПРАВИЛЬНЫЙ ОТВЕТ:  Это  будущий  царь  Константин.</a:t>
            </a:r>
            <a:endParaRPr lang="ru-RU" sz="4800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30" y="1849394"/>
            <a:ext cx="3876675" cy="4876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757" y="1928426"/>
            <a:ext cx="3513567" cy="4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332</TotalTime>
  <Words>313</Words>
  <Application>Microsoft Office PowerPoint</Application>
  <PresentationFormat>Широкоэкранный</PresentationFormat>
  <Paragraphs>35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Century Gothic</vt:lpstr>
      <vt:lpstr>Wingdings 2</vt:lpstr>
      <vt:lpstr>Цитаты</vt:lpstr>
      <vt:lpstr>ВИКТОРИНА «ВОЗДВИЖЕНИЕ  КРЕСТА  ГОСПОДНЯ»</vt:lpstr>
      <vt:lpstr>   Назовите главный  символ  христиан, без которого  люди не  могут  стать  христианами,  если не  принимают  этот  символ,  как  основу  своей жизни.  </vt:lpstr>
      <vt:lpstr>ПРАВИЛЬНЫЙ  ОТВЕТ:  Это  крест. </vt:lpstr>
      <vt:lpstr>Назовите дату празднования      этого праздника. </vt:lpstr>
      <vt:lpstr>ПРАВИЛЬНЫЙ  ОТВЕТ:  27  СЕНТЯБРЯ. </vt:lpstr>
      <vt:lpstr>Это переходящий или  непереходящий праздник? </vt:lpstr>
      <vt:lpstr>ПРАВИЛЬНЫЙ ОТВЕТ: НЕПЕРЕХОДЯЩИЙ  ПРАЗДНИК. НЕИЗМЕННАЯ ДАТА.</vt:lpstr>
      <vt:lpstr>У отца Констанция – Хлора в 274 году родился сын. Назовите его  имя. </vt:lpstr>
      <vt:lpstr>ПРАВИЛЬНЫЙ ОТВЕТ:  Это  будущий  царь  Константин.</vt:lpstr>
      <vt:lpstr>Как звали мать будущего римского императора?</vt:lpstr>
      <vt:lpstr>ПРАВИЛЬНЫЙ ОТВЕТ:  Ее  звали  царица  Елена.</vt:lpstr>
      <vt:lpstr>Какой историк описывал это событие:  «Однажды после полудня, когда солнце стало  склонять к закату, я увидел составившееся из  света и лежавшее на солнце знамение Креста  с надписью «Сим побеждай». </vt:lpstr>
      <vt:lpstr>ПРАВИЛЬНЫЙ ОТВЕТ: Евсевий Памфил, епископ Кесарии Палестинской</vt:lpstr>
      <vt:lpstr>Святые царица Елена и царь Константин получили наименование  святости, как …</vt:lpstr>
      <vt:lpstr>ПРАВИЛЬНЫЙ ОТВЕТ:  КАК  РАВНОАПОСТОЛЬНЫЕ.</vt:lpstr>
      <vt:lpstr>В какой город отправилась царица  Елена, чтоб прославить само  живоносное древо? </vt:lpstr>
      <vt:lpstr>ПРАВИЛЬНЫЙ ОТВЕТ:  В ИЕРУСАЛИМ  ОТПРАВИЛАСЬ ЦАРИЦА ЕЛЕНА.</vt:lpstr>
      <vt:lpstr>   По промыслу Божьему один еврей указал место, где был зарыт Крест. Назовите его имя, которое он получил после крещения.</vt:lpstr>
      <vt:lpstr> ПРАВИЛЬНЫЙ ОТВЕТ: Это Иуда Кириак, который позже стал Патриархом Иерусалимским. </vt:lpstr>
      <vt:lpstr>Что в то время находилось на месте  Голгофы?</vt:lpstr>
      <vt:lpstr>ПРАВИЛЬНЫЙ ОТВЕТ:   Там  находилось  капище  Венеры.</vt:lpstr>
      <vt:lpstr>Что  же отыскали при раскопках?</vt:lpstr>
      <vt:lpstr>ПРАВИЛЬНЫЙ ОТВЕТ: они нашли три креста,  табличку с буквами и честные гвозди.</vt:lpstr>
      <vt:lpstr>Как царица  Елена узнала   самый главный Крест? </vt:lpstr>
      <vt:lpstr>ПРАВИЛЬНЫЙ ОТВЕТ: Все три  креста возлагали  вначале на  больного человека, а затем  на  усопшего.</vt:lpstr>
      <vt:lpstr>  Какой  Иерусалимский  патриарх,  святитель  велел  возлагать  кресты на  больного  и  усопшего?</vt:lpstr>
      <vt:lpstr>ПРАВИЛЬНЫЙ ОТВЕТ:   святитель  Макарий.</vt:lpstr>
      <vt:lpstr>Как  множество  народа,  узнавшее  про  чудеса  от  Креста  Господня,  смогли увидеть  святыню?</vt:lpstr>
      <vt:lpstr>ПРАВИЛЬНЫЙ ОТВЕТ:  Патриарх  взошел  на  вершину  холма,  воздвиг  крест,  поднимал  его  высоко,  а  народ  склонил  колени  перед  святыней.</vt:lpstr>
      <vt:lpstr>Как  называется храм  на  Голгофе,  построенный  в  честь  Воскресения  Христова?</vt:lpstr>
      <vt:lpstr>ПРАВИЛЬНЫЙ ОТВЕТ:  Этот  храм называется  Кувуклия. </vt:lpstr>
      <vt:lpstr>В  каком  году  царица  Елена  обрела  Крест  Господень?</vt:lpstr>
      <vt:lpstr>ПРАВИЛЬНЫЙ ОТВЕТ:  Это  произошло  в  326 году.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«ВОЗДВИЖЕНИЕ  КРЕСТА  ГОСПОДНЯ»</dc:title>
  <dc:creator>MicroStar</dc:creator>
  <cp:lastModifiedBy>admin</cp:lastModifiedBy>
  <cp:revision>17</cp:revision>
  <dcterms:created xsi:type="dcterms:W3CDTF">2016-04-04T18:22:24Z</dcterms:created>
  <dcterms:modified xsi:type="dcterms:W3CDTF">2020-09-11T16:51:59Z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1566038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