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6" r:id="rId7"/>
    <p:sldId id="265" r:id="rId8"/>
    <p:sldId id="263" r:id="rId9"/>
    <p:sldId id="262" r:id="rId10"/>
    <p:sldId id="261" r:id="rId11"/>
    <p:sldId id="260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260648"/>
            <a:ext cx="6172200" cy="388843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ОЛИМПИАДА  </a:t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«БИБЛЕЙСКИЕ  ПЕРСОНАЖИ»</a:t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FF00"/>
                </a:solidFill>
              </a:rPr>
              <a:t>Для учеников 2 – </a:t>
            </a:r>
            <a:r>
              <a:rPr lang="ru-RU" sz="4000" dirty="0" err="1" smtClean="0">
                <a:solidFill>
                  <a:srgbClr val="FFFF00"/>
                </a:solidFill>
              </a:rPr>
              <a:t>х</a:t>
            </a:r>
            <a:r>
              <a:rPr lang="ru-RU" sz="4000" dirty="0" smtClean="0">
                <a:solidFill>
                  <a:srgbClr val="FFFF00"/>
                </a:solidFill>
              </a:rPr>
              <a:t>   классов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Users\admin\Desktop\для сайта,\Календарь\оЛИМПИА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60648"/>
            <a:ext cx="2097746" cy="20425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116632"/>
            <a:ext cx="7467600" cy="6264696"/>
          </a:xfrm>
          <a:solidFill>
            <a:srgbClr val="7030A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8900" dirty="0" smtClean="0">
                <a:solidFill>
                  <a:schemeClr val="accent1"/>
                </a:solidFill>
              </a:rPr>
              <a:t/>
            </a:r>
            <a:br>
              <a:rPr lang="ru-RU" sz="8900" dirty="0" smtClean="0">
                <a:solidFill>
                  <a:schemeClr val="accent1"/>
                </a:solidFill>
              </a:rPr>
            </a:br>
            <a:r>
              <a:rPr lang="ru-RU" sz="8900" dirty="0" smtClean="0">
                <a:solidFill>
                  <a:schemeClr val="accent1"/>
                </a:solidFill>
              </a:rPr>
              <a:t>1</a:t>
            </a:r>
            <a:r>
              <a:rPr lang="ru-RU" sz="12800" dirty="0" smtClean="0">
                <a:solidFill>
                  <a:schemeClr val="accent1"/>
                </a:solidFill>
              </a:rPr>
              <a:t>. </a:t>
            </a:r>
            <a:r>
              <a:rPr lang="ru-RU" sz="8900" dirty="0" smtClean="0">
                <a:solidFill>
                  <a:schemeClr val="accent1"/>
                </a:solidFill>
              </a:rPr>
              <a:t>БЫЛО ИЛИ         НЕ БЫЛО?</a:t>
            </a:r>
            <a:r>
              <a:rPr lang="ru-RU" sz="6000" dirty="0" smtClean="0">
                <a:solidFill>
                  <a:schemeClr val="accent1"/>
                </a:solidFill>
              </a:rPr>
              <a:t/>
            </a:r>
            <a:br>
              <a:rPr lang="ru-RU" sz="6000" dirty="0" smtClean="0">
                <a:solidFill>
                  <a:schemeClr val="accent1"/>
                </a:solidFill>
              </a:rPr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0" y="87868"/>
            <a:ext cx="18473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6466730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ru-RU" sz="4000" cap="none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000" cap="none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sz="4000" cap="none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000" cap="none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sz="4000" dirty="0" smtClean="0"/>
              <a:t> </a:t>
            </a:r>
            <a:br>
              <a:rPr lang="ru-RU" sz="4000" dirty="0" smtClean="0"/>
            </a:br>
            <a:r>
              <a:rPr lang="ru-RU" sz="4000" cap="none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Закрасьте  верный  ответ.</a:t>
            </a:r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1.  В седьмой день Бог  сотворил  Еву.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4000" b="1" dirty="0" smtClean="0">
                <a:solidFill>
                  <a:schemeClr val="tx1"/>
                </a:solidFill>
              </a:rPr>
              <a:t/>
            </a:r>
            <a:br>
              <a:rPr lang="ru-RU" sz="4000" b="1" dirty="0" smtClean="0">
                <a:solidFill>
                  <a:schemeClr val="tx1"/>
                </a:solidFill>
              </a:rPr>
            </a:br>
            <a:r>
              <a:rPr lang="ru-RU" sz="1400" b="1" dirty="0" smtClean="0">
                <a:solidFill>
                  <a:schemeClr val="tx1"/>
                </a:solidFill>
              </a:rPr>
              <a:t>2.  Адам  дал  имена  животным  и  птицам   в  раю. </a:t>
            </a:r>
            <a:br>
              <a:rPr lang="ru-RU" sz="1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  </a:t>
            </a:r>
            <a:r>
              <a:rPr lang="ru-RU" sz="4000" b="1" dirty="0" smtClean="0">
                <a:solidFill>
                  <a:schemeClr val="tx1"/>
                </a:solidFill>
              </a:rPr>
              <a:t/>
            </a:r>
            <a:br>
              <a:rPr lang="ru-RU" sz="40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3. Адам  сорвал  плод   с дерева  и дал  Еве.</a:t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/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/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/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4.  Бог наводит на Адама невероятный удивительный сон, у  сердца берет ребро Адама, прикрывает плотью, а  из ребра творит ему женщину.  </a:t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/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/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/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5.  Адам и Ева  после  грехопадения  спрятались  от  Бога. </a:t>
            </a:r>
            <a:r>
              <a:rPr lang="ru-RU" sz="1600" b="1" cap="none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1600" b="1" cap="none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sz="2800" b="1" cap="none" dirty="0" smtClean="0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800" b="1" cap="none" dirty="0" smtClean="0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sz="2800" b="1" cap="none" dirty="0" smtClean="0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800" b="1" cap="none" dirty="0" smtClean="0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sz="700" b="1" cap="non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700" b="1" cap="non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sz="2400" b="1" dirty="0"/>
          </a:p>
        </p:txBody>
      </p:sp>
      <p:sp>
        <p:nvSpPr>
          <p:cNvPr id="22" name="Овал 21"/>
          <p:cNvSpPr/>
          <p:nvPr/>
        </p:nvSpPr>
        <p:spPr>
          <a:xfrm>
            <a:off x="1259632" y="1412776"/>
            <a:ext cx="792088" cy="4823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3275856" y="1340768"/>
            <a:ext cx="792088" cy="4823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нет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1259632" y="2276872"/>
            <a:ext cx="792088" cy="4823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25" name="Овал 24"/>
          <p:cNvSpPr/>
          <p:nvPr/>
        </p:nvSpPr>
        <p:spPr>
          <a:xfrm>
            <a:off x="1331640" y="3212976"/>
            <a:ext cx="792088" cy="4907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1259632" y="4437112"/>
            <a:ext cx="792088" cy="4823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27" name="Овал 26"/>
          <p:cNvSpPr/>
          <p:nvPr/>
        </p:nvSpPr>
        <p:spPr>
          <a:xfrm>
            <a:off x="1259632" y="5445224"/>
            <a:ext cx="792088" cy="4823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28" name="Овал 27"/>
          <p:cNvSpPr/>
          <p:nvPr/>
        </p:nvSpPr>
        <p:spPr>
          <a:xfrm>
            <a:off x="3347864" y="5445224"/>
            <a:ext cx="792088" cy="4823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нет</a:t>
            </a:r>
            <a:endParaRPr lang="ru-RU" dirty="0"/>
          </a:p>
        </p:txBody>
      </p:sp>
      <p:sp>
        <p:nvSpPr>
          <p:cNvPr id="29" name="Овал 28"/>
          <p:cNvSpPr/>
          <p:nvPr/>
        </p:nvSpPr>
        <p:spPr>
          <a:xfrm>
            <a:off x="3275856" y="2276872"/>
            <a:ext cx="792088" cy="4823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нет</a:t>
            </a:r>
            <a:endParaRPr lang="ru-RU" dirty="0"/>
          </a:p>
        </p:txBody>
      </p:sp>
      <p:sp>
        <p:nvSpPr>
          <p:cNvPr id="30" name="Овал 29"/>
          <p:cNvSpPr/>
          <p:nvPr/>
        </p:nvSpPr>
        <p:spPr>
          <a:xfrm>
            <a:off x="3275856" y="4437112"/>
            <a:ext cx="792088" cy="4823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нет</a:t>
            </a:r>
            <a:endParaRPr lang="ru-RU" dirty="0"/>
          </a:p>
        </p:txBody>
      </p:sp>
      <p:sp>
        <p:nvSpPr>
          <p:cNvPr id="31" name="Овал 30"/>
          <p:cNvSpPr/>
          <p:nvPr/>
        </p:nvSpPr>
        <p:spPr>
          <a:xfrm>
            <a:off x="3347864" y="3212976"/>
            <a:ext cx="792088" cy="4823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74642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US" sz="9600" b="1" dirty="0" smtClean="0">
                <a:solidFill>
                  <a:srgbClr val="FFFF00"/>
                </a:solidFill>
              </a:rPr>
              <a:t>II. </a:t>
            </a:r>
            <a:r>
              <a:rPr lang="ru-RU" sz="9600" b="1" dirty="0" smtClean="0">
                <a:solidFill>
                  <a:srgbClr val="FFFF00"/>
                </a:solidFill>
              </a:rPr>
              <a:t>БЛИЦ  ТУРНИР</a:t>
            </a:r>
            <a:br>
              <a:rPr lang="ru-RU" sz="9600" b="1" dirty="0" smtClean="0">
                <a:solidFill>
                  <a:srgbClr val="FFFF00"/>
                </a:solidFill>
              </a:rPr>
            </a:br>
            <a:endParaRPr lang="ru-RU" sz="6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63947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000" b="1" dirty="0" smtClean="0">
                <a:solidFill>
                  <a:srgbClr val="7030A0"/>
                </a:solidFill>
              </a:rPr>
              <a:t>                                           </a:t>
            </a:r>
            <a:r>
              <a:rPr lang="ru-RU" sz="2000" b="1" dirty="0" smtClean="0">
                <a:solidFill>
                  <a:srgbClr val="7030A0"/>
                </a:solidFill>
              </a:rPr>
              <a:t>Тест с 20 вопросами </a:t>
            </a:r>
            <a:r>
              <a:rPr lang="ru-RU" sz="1800" dirty="0" smtClean="0">
                <a:solidFill>
                  <a:srgbClr val="7030A0"/>
                </a:solidFill>
              </a:rPr>
              <a:t/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dirty="0" smtClean="0">
                <a:solidFill>
                  <a:srgbClr val="7030A0"/>
                </a:solidFill>
              </a:rPr>
              <a:t>1. Чтобы выразить свою веру в Бога, что мы делаем? </a:t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i="1" dirty="0" smtClean="0">
                <a:solidFill>
                  <a:srgbClr val="7030A0"/>
                </a:solidFill>
              </a:rPr>
              <a:t>А – Держим в  руке  икону,  Б  -  Крестимся,  В -  Зажигаем свечку.</a:t>
            </a:r>
            <a:r>
              <a:rPr lang="ru-RU" sz="1800" dirty="0" smtClean="0">
                <a:solidFill>
                  <a:srgbClr val="7030A0"/>
                </a:solidFill>
              </a:rPr>
              <a:t/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i="1" dirty="0" smtClean="0">
                <a:solidFill>
                  <a:srgbClr val="7030A0"/>
                </a:solidFill>
              </a:rPr>
              <a:t>2. </a:t>
            </a:r>
            <a:r>
              <a:rPr lang="ru-RU" sz="1800" dirty="0" smtClean="0">
                <a:solidFill>
                  <a:srgbClr val="7030A0"/>
                </a:solidFill>
              </a:rPr>
              <a:t>Что означает слово «НИКА»? </a:t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i="1" dirty="0" smtClean="0">
                <a:solidFill>
                  <a:srgbClr val="7030A0"/>
                </a:solidFill>
              </a:rPr>
              <a:t>А  -  Победа,  Б -   Спасение, В -  Свобода.</a:t>
            </a:r>
            <a:r>
              <a:rPr lang="ru-RU" sz="1800" dirty="0" smtClean="0">
                <a:solidFill>
                  <a:srgbClr val="7030A0"/>
                </a:solidFill>
              </a:rPr>
              <a:t/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dirty="0" smtClean="0">
                <a:solidFill>
                  <a:srgbClr val="7030A0"/>
                </a:solidFill>
              </a:rPr>
              <a:t>3. Как мы соединяемся с Богом? </a:t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i="1" dirty="0" smtClean="0">
                <a:solidFill>
                  <a:srgbClr val="7030A0"/>
                </a:solidFill>
              </a:rPr>
              <a:t>А  -  через  молитву,  Б -  через  заповеди, В -  через Причастие.</a:t>
            </a:r>
            <a:r>
              <a:rPr lang="ru-RU" sz="1800" dirty="0" smtClean="0">
                <a:solidFill>
                  <a:srgbClr val="7030A0"/>
                </a:solidFill>
              </a:rPr>
              <a:t/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dirty="0" smtClean="0">
                <a:solidFill>
                  <a:srgbClr val="7030A0"/>
                </a:solidFill>
              </a:rPr>
              <a:t>4. Что значит слово </a:t>
            </a:r>
            <a:r>
              <a:rPr lang="ru-RU" sz="1800" dirty="0" err="1" smtClean="0">
                <a:solidFill>
                  <a:srgbClr val="7030A0"/>
                </a:solidFill>
              </a:rPr>
              <a:t>Еммануил</a:t>
            </a:r>
            <a:r>
              <a:rPr lang="ru-RU" sz="1800" dirty="0" smtClean="0">
                <a:solidFill>
                  <a:srgbClr val="7030A0"/>
                </a:solidFill>
              </a:rPr>
              <a:t>? </a:t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i="1" dirty="0" smtClean="0">
                <a:solidFill>
                  <a:srgbClr val="7030A0"/>
                </a:solidFill>
              </a:rPr>
              <a:t>А  - Спаситель,   Б -  С нами Бог,   В  -  </a:t>
            </a:r>
            <a:r>
              <a:rPr lang="ru-RU" sz="1800" i="1" dirty="0" err="1" smtClean="0">
                <a:solidFill>
                  <a:srgbClr val="7030A0"/>
                </a:solidFill>
              </a:rPr>
              <a:t>Промыслитель</a:t>
            </a:r>
            <a:r>
              <a:rPr lang="ru-RU" sz="1800" i="1" dirty="0" smtClean="0">
                <a:solidFill>
                  <a:srgbClr val="7030A0"/>
                </a:solidFill>
              </a:rPr>
              <a:t>.</a:t>
            </a:r>
            <a:r>
              <a:rPr lang="ru-RU" sz="1800" dirty="0" smtClean="0">
                <a:solidFill>
                  <a:srgbClr val="7030A0"/>
                </a:solidFill>
              </a:rPr>
              <a:t/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dirty="0" smtClean="0">
                <a:solidFill>
                  <a:srgbClr val="7030A0"/>
                </a:solidFill>
              </a:rPr>
              <a:t>5.  Имя  Ангела,  который  явился  Деве  Марии.</a:t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i="1" dirty="0" smtClean="0">
                <a:solidFill>
                  <a:srgbClr val="7030A0"/>
                </a:solidFill>
              </a:rPr>
              <a:t>А -  Гавриил,  Б -  Михаил,  В  - </a:t>
            </a:r>
            <a:r>
              <a:rPr lang="ru-RU" sz="1800" i="1" dirty="0" err="1" smtClean="0">
                <a:solidFill>
                  <a:srgbClr val="7030A0"/>
                </a:solidFill>
              </a:rPr>
              <a:t>Иегудиил</a:t>
            </a:r>
            <a:r>
              <a:rPr lang="ru-RU" sz="1800" i="1" dirty="0" smtClean="0">
                <a:solidFill>
                  <a:srgbClr val="7030A0"/>
                </a:solidFill>
              </a:rPr>
              <a:t>.</a:t>
            </a:r>
            <a:r>
              <a:rPr lang="ru-RU" sz="1800" dirty="0" smtClean="0">
                <a:solidFill>
                  <a:srgbClr val="7030A0"/>
                </a:solidFill>
              </a:rPr>
              <a:t/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dirty="0" smtClean="0">
                <a:solidFill>
                  <a:srgbClr val="7030A0"/>
                </a:solidFill>
              </a:rPr>
              <a:t>6. Мать Девы Марии:</a:t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i="1" dirty="0" smtClean="0">
                <a:solidFill>
                  <a:srgbClr val="7030A0"/>
                </a:solidFill>
              </a:rPr>
              <a:t>А -   Анна,  Б -  </a:t>
            </a:r>
            <a:r>
              <a:rPr lang="ru-RU" sz="1800" i="1" dirty="0" err="1" smtClean="0">
                <a:solidFill>
                  <a:srgbClr val="7030A0"/>
                </a:solidFill>
              </a:rPr>
              <a:t>Саломея</a:t>
            </a:r>
            <a:r>
              <a:rPr lang="ru-RU" sz="1800" i="1" dirty="0" smtClean="0">
                <a:solidFill>
                  <a:srgbClr val="7030A0"/>
                </a:solidFill>
              </a:rPr>
              <a:t>,  В -  Сусанна.</a:t>
            </a:r>
            <a:r>
              <a:rPr lang="ru-RU" sz="1800" dirty="0" smtClean="0">
                <a:solidFill>
                  <a:srgbClr val="7030A0"/>
                </a:solidFill>
              </a:rPr>
              <a:t/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dirty="0" smtClean="0">
                <a:solidFill>
                  <a:srgbClr val="7030A0"/>
                </a:solidFill>
              </a:rPr>
              <a:t>7. Этот  князь крестил Русь. В своих былинах народ наш называет  его «ласковым  князем», «Красным Солнышком». Назовите  его  имя.</a:t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i="1" dirty="0" smtClean="0">
                <a:solidFill>
                  <a:srgbClr val="7030A0"/>
                </a:solidFill>
              </a:rPr>
              <a:t>А  -  Андрей,  Б -  Олег,  В – Владимир.</a:t>
            </a:r>
            <a:r>
              <a:rPr lang="ru-RU" sz="1800" dirty="0" smtClean="0">
                <a:solidFill>
                  <a:srgbClr val="7030A0"/>
                </a:solidFill>
              </a:rPr>
              <a:t/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dirty="0" smtClean="0">
                <a:solidFill>
                  <a:srgbClr val="7030A0"/>
                </a:solidFill>
              </a:rPr>
              <a:t>8.Название реки, где Иисус Христос крестился.</a:t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i="1" dirty="0" smtClean="0">
                <a:solidFill>
                  <a:srgbClr val="7030A0"/>
                </a:solidFill>
              </a:rPr>
              <a:t>А -  Тигр,  Б -  Иордан,  В -  Евфрат.</a:t>
            </a:r>
            <a:r>
              <a:rPr lang="ru-RU" sz="1800" dirty="0" smtClean="0">
                <a:solidFill>
                  <a:srgbClr val="7030A0"/>
                </a:solidFill>
              </a:rPr>
              <a:t/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dirty="0" smtClean="0">
                <a:solidFill>
                  <a:srgbClr val="7030A0"/>
                </a:solidFill>
              </a:rPr>
              <a:t>9. Имя  </a:t>
            </a:r>
            <a:r>
              <a:rPr lang="ru-RU" sz="1800" dirty="0" err="1" smtClean="0">
                <a:solidFill>
                  <a:srgbClr val="7030A0"/>
                </a:solidFill>
              </a:rPr>
              <a:t>обручника</a:t>
            </a:r>
            <a:r>
              <a:rPr lang="ru-RU" sz="1800" dirty="0" smtClean="0">
                <a:solidFill>
                  <a:srgbClr val="7030A0"/>
                </a:solidFill>
              </a:rPr>
              <a:t>  Девы  Марии:</a:t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i="1" dirty="0" smtClean="0">
                <a:solidFill>
                  <a:srgbClr val="7030A0"/>
                </a:solidFill>
              </a:rPr>
              <a:t>А -  </a:t>
            </a:r>
            <a:r>
              <a:rPr lang="ru-RU" sz="1800" i="1" dirty="0" err="1" smtClean="0">
                <a:solidFill>
                  <a:srgbClr val="7030A0"/>
                </a:solidFill>
              </a:rPr>
              <a:t>Иоаким</a:t>
            </a:r>
            <a:r>
              <a:rPr lang="ru-RU" sz="1800" i="1" dirty="0" smtClean="0">
                <a:solidFill>
                  <a:srgbClr val="7030A0"/>
                </a:solidFill>
              </a:rPr>
              <a:t>,   Б-   Иоанн,  В -  Иосиф.</a:t>
            </a:r>
            <a:r>
              <a:rPr lang="ru-RU" sz="1800" dirty="0" smtClean="0">
                <a:solidFill>
                  <a:srgbClr val="7030A0"/>
                </a:solidFill>
              </a:rPr>
              <a:t/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dirty="0" smtClean="0">
                <a:solidFill>
                  <a:srgbClr val="7030A0"/>
                </a:solidFill>
              </a:rPr>
              <a:t>10. Ученик Господа,  названный Первозванным,  который проповедовал на берегах  </a:t>
            </a:r>
            <a:r>
              <a:rPr lang="ru-RU" sz="1800" dirty="0" err="1" smtClean="0">
                <a:solidFill>
                  <a:srgbClr val="7030A0"/>
                </a:solidFill>
              </a:rPr>
              <a:t>Днепра.Он</a:t>
            </a:r>
            <a:r>
              <a:rPr lang="ru-RU" sz="1800" dirty="0" smtClean="0">
                <a:solidFill>
                  <a:srgbClr val="7030A0"/>
                </a:solidFill>
              </a:rPr>
              <a:t>  распространял  христианскую веру на  Руси.</a:t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i="1" dirty="0" smtClean="0">
                <a:solidFill>
                  <a:srgbClr val="7030A0"/>
                </a:solidFill>
              </a:rPr>
              <a:t>А -  Андрей, Б – </a:t>
            </a:r>
            <a:r>
              <a:rPr lang="ru-RU" sz="1800" i="1" dirty="0" err="1" smtClean="0">
                <a:solidFill>
                  <a:srgbClr val="7030A0"/>
                </a:solidFill>
              </a:rPr>
              <a:t>Артемий</a:t>
            </a:r>
            <a:r>
              <a:rPr lang="ru-RU" sz="1800" i="1" dirty="0" smtClean="0">
                <a:solidFill>
                  <a:srgbClr val="7030A0"/>
                </a:solidFill>
              </a:rPr>
              <a:t>,  В -  Алексей. 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632271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600" dirty="0" smtClean="0">
                <a:solidFill>
                  <a:srgbClr val="0070C0"/>
                </a:solidFill>
              </a:rPr>
              <a:t>11. Где родилась Дева Мария?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i="1" dirty="0" smtClean="0">
                <a:solidFill>
                  <a:srgbClr val="0070C0"/>
                </a:solidFill>
              </a:rPr>
              <a:t>А – в Кане,    Б – в  </a:t>
            </a:r>
            <a:r>
              <a:rPr lang="ru-RU" sz="1600" i="1" dirty="0" err="1" smtClean="0">
                <a:solidFill>
                  <a:srgbClr val="0070C0"/>
                </a:solidFill>
              </a:rPr>
              <a:t>Назарете</a:t>
            </a:r>
            <a:r>
              <a:rPr lang="ru-RU" sz="1600" i="1" dirty="0" smtClean="0">
                <a:solidFill>
                  <a:srgbClr val="0070C0"/>
                </a:solidFill>
              </a:rPr>
              <a:t>,    В -  </a:t>
            </a:r>
            <a:r>
              <a:rPr lang="ru-RU" sz="1600" i="1" dirty="0" err="1" smtClean="0">
                <a:solidFill>
                  <a:srgbClr val="0070C0"/>
                </a:solidFill>
              </a:rPr>
              <a:t>в</a:t>
            </a:r>
            <a:r>
              <a:rPr lang="ru-RU" sz="1600" i="1" dirty="0" smtClean="0">
                <a:solidFill>
                  <a:srgbClr val="0070C0"/>
                </a:solidFill>
              </a:rPr>
              <a:t> Вифлееме.</a:t>
            </a:r>
            <a:r>
              <a:rPr lang="ru-RU" sz="1600" dirty="0" smtClean="0">
                <a:solidFill>
                  <a:srgbClr val="0070C0"/>
                </a:solidFill>
              </a:rPr>
              <a:t/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12. Что  такое  грех?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i="1" dirty="0" smtClean="0">
                <a:solidFill>
                  <a:srgbClr val="0070C0"/>
                </a:solidFill>
              </a:rPr>
              <a:t>А  - непослушание Богу,  Б -  злое  дело,  В  -  радостное  событие.</a:t>
            </a:r>
            <a:r>
              <a:rPr lang="ru-RU" sz="1600" dirty="0" smtClean="0">
                <a:solidFill>
                  <a:srgbClr val="0070C0"/>
                </a:solidFill>
              </a:rPr>
              <a:t/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13. Что  такое  обетование?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i="1" dirty="0" smtClean="0">
                <a:solidFill>
                  <a:srgbClr val="0070C0"/>
                </a:solidFill>
              </a:rPr>
              <a:t>А  -  определенное  желание,  Б -  торжественное обязательство, обещание,  В  -  стояние в жизненно важных  обстоятельствах.</a:t>
            </a:r>
            <a:r>
              <a:rPr lang="ru-RU" sz="1600" dirty="0" smtClean="0">
                <a:solidFill>
                  <a:srgbClr val="0070C0"/>
                </a:solidFill>
              </a:rPr>
              <a:t/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14.Сколько дней Бог творил мир?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i="1" dirty="0" smtClean="0">
                <a:solidFill>
                  <a:srgbClr val="0070C0"/>
                </a:solidFill>
              </a:rPr>
              <a:t>А  -  сто,  Б  -   шесть,  В -  десять.</a:t>
            </a:r>
            <a:r>
              <a:rPr lang="ru-RU" sz="1600" dirty="0" smtClean="0">
                <a:solidFill>
                  <a:srgbClr val="0070C0"/>
                </a:solidFill>
              </a:rPr>
              <a:t/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 15. В раю  ангелы  слушались: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i="1" dirty="0" smtClean="0">
                <a:solidFill>
                  <a:srgbClr val="0070C0"/>
                </a:solidFill>
              </a:rPr>
              <a:t>А  -  человека,  Б  -  </a:t>
            </a:r>
            <a:r>
              <a:rPr lang="ru-RU" sz="1600" i="1" dirty="0" err="1" smtClean="0">
                <a:solidFill>
                  <a:srgbClr val="0070C0"/>
                </a:solidFill>
              </a:rPr>
              <a:t>диавола</a:t>
            </a:r>
            <a:r>
              <a:rPr lang="ru-RU" sz="1600" i="1" dirty="0" smtClean="0">
                <a:solidFill>
                  <a:srgbClr val="0070C0"/>
                </a:solidFill>
              </a:rPr>
              <a:t>,  В -  Бога.</a:t>
            </a:r>
            <a:r>
              <a:rPr lang="ru-RU" sz="1600" dirty="0" smtClean="0">
                <a:solidFill>
                  <a:srgbClr val="0070C0"/>
                </a:solidFill>
              </a:rPr>
              <a:t/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16.  Чем в  раю  питались  животные?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i="1" dirty="0" smtClean="0">
                <a:solidFill>
                  <a:srgbClr val="0070C0"/>
                </a:solidFill>
              </a:rPr>
              <a:t>А -  травой,  Б -   мясом,  В -  плодами.</a:t>
            </a:r>
            <a:r>
              <a:rPr lang="ru-RU" sz="1600" dirty="0" smtClean="0">
                <a:solidFill>
                  <a:srgbClr val="0070C0"/>
                </a:solidFill>
              </a:rPr>
              <a:t/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17.Что  стало  школой любви для  первых людей?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А – дерево  познания добра  и  зла, Б-   дерево  бессмертия, В -  дерева  жизни.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18. Какое  качество, </a:t>
            </a:r>
            <a:r>
              <a:rPr lang="ru-RU" sz="1600" dirty="0" err="1" smtClean="0">
                <a:solidFill>
                  <a:srgbClr val="0070C0"/>
                </a:solidFill>
              </a:rPr>
              <a:t>котор</a:t>
            </a:r>
            <a:r>
              <a:rPr lang="en-US" sz="1600" dirty="0" smtClean="0">
                <a:solidFill>
                  <a:srgbClr val="0070C0"/>
                </a:solidFill>
              </a:rPr>
              <a:t>o</a:t>
            </a:r>
            <a:r>
              <a:rPr lang="ru-RU" sz="1600" dirty="0" smtClean="0">
                <a:solidFill>
                  <a:srgbClr val="0070C0"/>
                </a:solidFill>
              </a:rPr>
              <a:t>е дал Бог человеку,  давало  возможность творить  добро  или зло?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i="1" dirty="0" smtClean="0">
                <a:solidFill>
                  <a:srgbClr val="0070C0"/>
                </a:solidFill>
              </a:rPr>
              <a:t>А -   доброта,  Б -  воля,  В -   обаяние.</a:t>
            </a:r>
            <a:r>
              <a:rPr lang="ru-RU" sz="1600" dirty="0" smtClean="0">
                <a:solidFill>
                  <a:srgbClr val="0070C0"/>
                </a:solidFill>
              </a:rPr>
              <a:t/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19.Человек  был создан  по  .....Божию.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i="1" dirty="0" smtClean="0">
                <a:solidFill>
                  <a:srgbClr val="0070C0"/>
                </a:solidFill>
              </a:rPr>
              <a:t> А -   образу,  Б -  подобию,   В  -  желанию. </a:t>
            </a:r>
            <a:r>
              <a:rPr lang="ru-RU" sz="1600" dirty="0" smtClean="0">
                <a:solidFill>
                  <a:srgbClr val="0070C0"/>
                </a:solidFill>
              </a:rPr>
              <a:t/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20. Обычай, когда ребенка первый раз приносят в церковь,  и он становится членом ее и может причащаться Тела и Крови Спасителя: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А -  обручение,   Б - </a:t>
            </a:r>
            <a:r>
              <a:rPr lang="ru-RU" sz="1600" dirty="0" smtClean="0">
                <a:solidFill>
                  <a:srgbClr val="0070C0"/>
                </a:solidFill>
              </a:rPr>
              <a:t> </a:t>
            </a:r>
            <a:r>
              <a:rPr lang="ru-RU" sz="1600" dirty="0" err="1" smtClean="0">
                <a:solidFill>
                  <a:srgbClr val="0070C0"/>
                </a:solidFill>
              </a:rPr>
              <a:t>воцерковление</a:t>
            </a:r>
            <a:r>
              <a:rPr lang="ru-RU" sz="1600" dirty="0" smtClean="0">
                <a:solidFill>
                  <a:srgbClr val="0070C0"/>
                </a:solidFill>
              </a:rPr>
              <a:t>,  </a:t>
            </a:r>
            <a:r>
              <a:rPr lang="ru-RU" sz="1600" dirty="0" smtClean="0">
                <a:solidFill>
                  <a:srgbClr val="0070C0"/>
                </a:solidFill>
              </a:rPr>
              <a:t>В  -  крещение.</a:t>
            </a:r>
            <a:br>
              <a:rPr lang="ru-RU" sz="1600" dirty="0" smtClean="0">
                <a:solidFill>
                  <a:srgbClr val="0070C0"/>
                </a:solidFill>
              </a:rPr>
            </a:br>
            <a:endParaRPr lang="ru-RU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90666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8800" b="1" dirty="0" smtClean="0">
                <a:solidFill>
                  <a:srgbClr val="0070C0"/>
                </a:solidFill>
              </a:rPr>
              <a:t>III</a:t>
            </a:r>
            <a:r>
              <a:rPr lang="ru-RU" sz="8800" b="1" dirty="0" smtClean="0">
                <a:solidFill>
                  <a:srgbClr val="0070C0"/>
                </a:solidFill>
              </a:rPr>
              <a:t>. ИМЕНА</a:t>
            </a:r>
            <a:r>
              <a:rPr lang="ru-RU" sz="8800" b="1" dirty="0" smtClean="0">
                <a:solidFill>
                  <a:srgbClr val="FFFF00"/>
                </a:solidFill>
              </a:rPr>
              <a:t/>
            </a:r>
            <a:br>
              <a:rPr lang="ru-RU" sz="8800" b="1" dirty="0" smtClean="0">
                <a:solidFill>
                  <a:srgbClr val="FFFF00"/>
                </a:solidFill>
              </a:rPr>
            </a:br>
            <a:r>
              <a:rPr lang="ru-RU" sz="8800" b="1" dirty="0" smtClean="0">
                <a:solidFill>
                  <a:srgbClr val="FFFF00"/>
                </a:solidFill>
              </a:rPr>
              <a:t/>
            </a:r>
            <a:br>
              <a:rPr lang="ru-RU" sz="8800" b="1" dirty="0" smtClean="0">
                <a:solidFill>
                  <a:srgbClr val="FFFF00"/>
                </a:solidFill>
              </a:rPr>
            </a:b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7992888" cy="5472608"/>
          </a:xfrm>
          <a:solidFill>
            <a:srgbClr val="92D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Что  означают эти имена?  </a:t>
            </a: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Адам-    _______________________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Ева –     _______________________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Мария –_______________________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02634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US" sz="8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</a:t>
            </a:r>
            <a:r>
              <a:rPr lang="ru-RU" sz="8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У.  МОЛИТВА</a:t>
            </a:r>
            <a:br>
              <a:rPr lang="ru-RU" sz="8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8000" b="1" dirty="0" smtClean="0">
                <a:solidFill>
                  <a:srgbClr val="0070C0"/>
                </a:solidFill>
              </a:rPr>
              <a:t/>
            </a:r>
            <a:br>
              <a:rPr lang="ru-RU" sz="8000" b="1" dirty="0" smtClean="0">
                <a:solidFill>
                  <a:srgbClr val="0070C0"/>
                </a:solidFill>
              </a:rPr>
            </a:b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10669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Поменяйте  местами  предложения  и  запишите   молитву  «Царю  Небесный» правильно.</a:t>
            </a:r>
            <a:br>
              <a:rPr lang="ru-RU" sz="3200" b="1" i="1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Царю  Небесный!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 и  спаси, </a:t>
            </a:r>
            <a:r>
              <a:rPr lang="ru-RU" dirty="0" err="1" smtClean="0">
                <a:solidFill>
                  <a:srgbClr val="002060"/>
                </a:solidFill>
              </a:rPr>
              <a:t>Блаже</a:t>
            </a:r>
            <a:r>
              <a:rPr lang="ru-RU" dirty="0" smtClean="0">
                <a:solidFill>
                  <a:srgbClr val="002060"/>
                </a:solidFill>
              </a:rPr>
              <a:t>,  души  наша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err="1" smtClean="0">
                <a:solidFill>
                  <a:srgbClr val="002060"/>
                </a:solidFill>
              </a:rPr>
              <a:t>прииди</a:t>
            </a:r>
            <a:r>
              <a:rPr lang="ru-RU" dirty="0" smtClean="0">
                <a:solidFill>
                  <a:srgbClr val="002060"/>
                </a:solidFill>
              </a:rPr>
              <a:t>  и  </a:t>
            </a:r>
            <a:r>
              <a:rPr lang="ru-RU" dirty="0" err="1" smtClean="0">
                <a:solidFill>
                  <a:srgbClr val="002060"/>
                </a:solidFill>
              </a:rPr>
              <a:t>вселися</a:t>
            </a:r>
            <a:r>
              <a:rPr lang="ru-RU" dirty="0" smtClean="0">
                <a:solidFill>
                  <a:srgbClr val="002060"/>
                </a:solidFill>
              </a:rPr>
              <a:t>  в  </a:t>
            </a:r>
            <a:r>
              <a:rPr lang="ru-RU" dirty="0" err="1" smtClean="0">
                <a:solidFill>
                  <a:srgbClr val="002060"/>
                </a:solidFill>
              </a:rPr>
              <a:t>ны</a:t>
            </a:r>
            <a:r>
              <a:rPr lang="ru-RU" dirty="0" smtClean="0">
                <a:solidFill>
                  <a:srgbClr val="002060"/>
                </a:solidFill>
              </a:rPr>
              <a:t> 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иже  везде  </a:t>
            </a:r>
            <a:r>
              <a:rPr lang="ru-RU" dirty="0" err="1" smtClean="0">
                <a:solidFill>
                  <a:srgbClr val="002060"/>
                </a:solidFill>
              </a:rPr>
              <a:t>сый</a:t>
            </a:r>
            <a:r>
              <a:rPr lang="ru-RU" dirty="0" smtClean="0">
                <a:solidFill>
                  <a:srgbClr val="002060"/>
                </a:solidFill>
              </a:rPr>
              <a:t>  и  вся  </a:t>
            </a:r>
            <a:r>
              <a:rPr lang="ru-RU" dirty="0" err="1" smtClean="0">
                <a:solidFill>
                  <a:srgbClr val="002060"/>
                </a:solidFill>
              </a:rPr>
              <a:t>исполняяй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и  очисти  </a:t>
            </a:r>
            <a:r>
              <a:rPr lang="ru-RU" dirty="0" err="1" smtClean="0">
                <a:solidFill>
                  <a:srgbClr val="002060"/>
                </a:solidFill>
              </a:rPr>
              <a:t>ны</a:t>
            </a:r>
            <a:r>
              <a:rPr lang="ru-RU" dirty="0" smtClean="0">
                <a:solidFill>
                  <a:srgbClr val="002060"/>
                </a:solidFill>
              </a:rPr>
              <a:t>  от  </a:t>
            </a:r>
            <a:r>
              <a:rPr lang="ru-RU" dirty="0" err="1" smtClean="0">
                <a:solidFill>
                  <a:srgbClr val="002060"/>
                </a:solidFill>
              </a:rPr>
              <a:t>всякия</a:t>
            </a:r>
            <a:r>
              <a:rPr lang="ru-RU" dirty="0" smtClean="0">
                <a:solidFill>
                  <a:srgbClr val="002060"/>
                </a:solidFill>
              </a:rPr>
              <a:t>  скверны 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Утешителю  Душе  Истины,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 Сокровище  благих  и  жизни  подателю. 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472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chemeClr val="bg2">
                    <a:lumMod val="75000"/>
                  </a:schemeClr>
                </a:solidFill>
              </a:rPr>
              <a:t>У. СВЯТЫЕ  МЕСТА</a:t>
            </a:r>
            <a: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603468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Соедините  города  со   словосочетаниями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                                   </a:t>
            </a:r>
            <a:r>
              <a:rPr lang="ru-RU" sz="2000" dirty="0" smtClean="0">
                <a:solidFill>
                  <a:srgbClr val="7030A0"/>
                </a:solidFill>
              </a:rPr>
              <a:t>место  рождения Иисуса Христа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                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                                                                               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                                   </a:t>
            </a:r>
            <a:r>
              <a:rPr lang="ru-RU" sz="2000" dirty="0" smtClean="0">
                <a:solidFill>
                  <a:srgbClr val="7030A0"/>
                </a:solidFill>
              </a:rPr>
              <a:t>город, где был   иудейский  храм                                         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                                                     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                                                     место рождения  Девы  Марии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ая выноска 2"/>
          <p:cNvSpPr/>
          <p:nvPr/>
        </p:nvSpPr>
        <p:spPr>
          <a:xfrm>
            <a:off x="827584" y="2060848"/>
            <a:ext cx="2304256" cy="72008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 smtClean="0"/>
              <a:t>Назарет</a:t>
            </a:r>
            <a:r>
              <a:rPr lang="ru-RU" sz="3200" dirty="0" smtClean="0"/>
              <a:t> </a:t>
            </a:r>
            <a:endParaRPr lang="ru-RU" dirty="0"/>
          </a:p>
        </p:txBody>
      </p:sp>
      <p:sp>
        <p:nvSpPr>
          <p:cNvPr id="5" name="Прямоугольная выноска 4"/>
          <p:cNvSpPr/>
          <p:nvPr/>
        </p:nvSpPr>
        <p:spPr>
          <a:xfrm>
            <a:off x="899592" y="4869160"/>
            <a:ext cx="2304256" cy="72008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Иерусалим</a:t>
            </a:r>
            <a:r>
              <a:rPr lang="ru-RU" sz="3200" dirty="0" smtClean="0"/>
              <a:t> </a:t>
            </a:r>
            <a:endParaRPr lang="ru-RU" dirty="0"/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827584" y="3429000"/>
            <a:ext cx="2304256" cy="72008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Вифлеем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467544" y="332656"/>
            <a:ext cx="7242048" cy="1143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45720" tIns="0" rIns="45720" bIns="0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БЛАГОДАРЮ ЗА  РАБОТУ!                  </a:t>
            </a:r>
            <a:endParaRPr kumimoji="0" lang="ru-RU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3" descr="ÐÐ°ÑÑÐ¸Ð½ÐºÐ¸ Ð¿Ð¾ Ð·Ð°Ð¿ÑÐ¾ÑÑ Ð±ÐÐÐ¬Ð  ÐÐÐÐÐÐ¡ÐÐÐÐÐÐÐ  ÐÐÐ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700808"/>
            <a:ext cx="8640960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101</TotalTime>
  <Words>71</Words>
  <Application>Microsoft Office PowerPoint</Application>
  <PresentationFormat>Экран (4:3)</PresentationFormat>
  <Paragraphs>29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                          ОЛИМПИАДА   «БИБЛЕЙСКИЕ  ПЕРСОНАЖИ»   </vt:lpstr>
      <vt:lpstr> 1. БЫЛО ИЛИ         НЕ БЫЛО?    </vt:lpstr>
      <vt:lpstr>    Закрасьте  верный  ответ. 1.  В седьмой день Бог  сотворил  Еву.  2.  Адам  дал  имена  животным  и  птицам   в  раю.      3. Адам  сорвал  плод   с дерева  и дал  Еве.    4.  Бог наводит на Адама невероятный удивительный сон, у  сердца берет ребро Адама, прикрывает плотью, а  из ребра творит ему женщину.      5.  Адам и Ева  после  грехопадения  спрятались  от  Бога.     </vt:lpstr>
      <vt:lpstr>II. БЛИЦ  ТУРНИР </vt:lpstr>
      <vt:lpstr>                                           Тест с 20 вопросами  1. Чтобы выразить свою веру в Бога, что мы делаем?  А – Держим в  руке  икону,  Б  -  Крестимся,  В -  Зажигаем свечку. 2. Что означает слово «НИКА»?  А  -  Победа,  Б -   Спасение, В -  Свобода. 3. Как мы соединяемся с Богом?  А  -  через  молитву,  Б -  через  заповеди, В -  через Причастие. 4. Что значит слово Еммануил?  А  - Спаситель,   Б -  С нами Бог,   В  -  Промыслитель. 5.  Имя  Ангела,  который  явился  Деве  Марии. А -  Гавриил,  Б -  Михаил,  В  - Иегудиил. 6. Мать Девы Марии: А -   Анна,  Б -  Саломея,  В -  Сусанна. 7. Этот  князь крестил Русь. В своих былинах народ наш называет  его «ласковым  князем», «Красным Солнышком». Назовите  его  имя. А  -  Андрей,  Б -  Олег,  В – Владимир. 8.Название реки, где Иисус Христос крестился. А -  Тигр,  Б -  Иордан,  В -  Евфрат. 9. Имя  обручника  Девы  Марии: А -  Иоаким,   Б-   Иоанн,  В -  Иосиф. 10. Ученик Господа,  названный Первозванным,  который проповедовал на берегах  Днепра.Он  распространял  христианскую веру на  Руси. А -  Андрей, Б – Артемий,  В -  Алексей.  </vt:lpstr>
      <vt:lpstr>11. Где родилась Дева Мария? А – в Кане,    Б – в  Назарете,    В -  в Вифлееме. 12. Что  такое  грех? А  - непослушание Богу,  Б -  злое  дело,  В  -  радостное  событие. 13. Что  такое  обетование? А  -  определенное  желание,  Б -  торжественное обязательство, обещание,  В  -  стояние в жизненно важных  обстоятельствах. 14.Сколько дней Бог творил мир? А  -  сто,  Б  -   шесть,  В -  десять.  15. В раю  ангелы  слушались: А  -  человека,  Б  -  диавола,  В -  Бога. 16.  Чем в  раю  питались  животные? А -  травой,  Б -   мясом,  В -  плодами. 17.Что  стало  школой любви для  первых людей? А – дерево  познания добра  и  зла, Б-   дерево  бессмертия, В -  дерева  жизни. 18. Какое  качество, которoе дал Бог человеку,  давало  возможность творить  добро  или зло? А -   доброта,  Б -  воля,  В -   обаяние. 19.Человек  был создан  по  .....Божию.  А -   образу,  Б -  подобию,   В  -  желанию.  20. Обычай, когда ребенка первый раз приносят в церковь,  и он становится членом ее и может причащаться Тела и Крови Спасителя: А -  обручение,   Б -  воцерковление,  В  -  крещение. </vt:lpstr>
      <vt:lpstr>III. ИМЕНА  </vt:lpstr>
      <vt:lpstr>Что  означают эти имена?   Адам-    _______________________ Ева –     _______________________ Мария –_______________________   </vt:lpstr>
      <vt:lpstr>IУ.  МОЛИТВА  </vt:lpstr>
      <vt:lpstr>Поменяйте  местами  предложения  и  запишите   молитву  «Царю  Небесный» правильно.  Царю  Небесный!   и  спаси, Блаже,  души  наша прииди  и  вселися  в  ны   иже  везде  сый  и  вся  исполняяй  и  очисти  ны  от  всякия  скверны   Утешителю  Душе  Истины,  Сокровище  благих  и  жизни  подателю.    </vt:lpstr>
      <vt:lpstr>У. СВЯТЫЕ  МЕСТА   </vt:lpstr>
      <vt:lpstr>Соедините  города  со   словосочетаниями                                      место  рождения Иисуса Христа                                                                                                                                     город, где был   иудейский  храм                                                                                                                                                       место рождения  Девы  Марии  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12</cp:revision>
  <dcterms:created xsi:type="dcterms:W3CDTF">2019-08-11T19:44:10Z</dcterms:created>
  <dcterms:modified xsi:type="dcterms:W3CDTF">2019-12-02T15:15:56Z</dcterms:modified>
</cp:coreProperties>
</file>